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5956" y="208864"/>
            <a:ext cx="6892086" cy="88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29" y="1775205"/>
            <a:ext cx="8994140" cy="2982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3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image" Target="../media/image82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5" Type="http://schemas.openxmlformats.org/officeDocument/2006/relationships/image" Target="../media/image75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74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jpe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.png"/><Relationship Id="rId7" Type="http://schemas.openxmlformats.org/officeDocument/2006/relationships/image" Target="../media/image12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image" Target="../media/image131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2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4" Type="http://schemas.openxmlformats.org/officeDocument/2006/relationships/image" Target="../media/image133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44.png"/><Relationship Id="rId7" Type="http://schemas.openxmlformats.org/officeDocument/2006/relationships/image" Target="../media/image7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2.png"/><Relationship Id="rId7" Type="http://schemas.openxmlformats.org/officeDocument/2006/relationships/image" Target="../media/image180.png"/><Relationship Id="rId12" Type="http://schemas.openxmlformats.org/officeDocument/2006/relationships/image" Target="../media/image185.jpe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59.png"/><Relationship Id="rId10" Type="http://schemas.openxmlformats.org/officeDocument/2006/relationships/image" Target="../media/image183.png"/><Relationship Id="rId4" Type="http://schemas.openxmlformats.org/officeDocument/2006/relationships/image" Target="../media/image178.png"/><Relationship Id="rId9" Type="http://schemas.openxmlformats.org/officeDocument/2006/relationships/image" Target="../media/image18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5.png"/><Relationship Id="rId3" Type="http://schemas.openxmlformats.org/officeDocument/2006/relationships/image" Target="../media/image187.png"/><Relationship Id="rId7" Type="http://schemas.openxmlformats.org/officeDocument/2006/relationships/image" Target="../media/image190.png"/><Relationship Id="rId12" Type="http://schemas.openxmlformats.org/officeDocument/2006/relationships/image" Target="../media/image19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image" Target="../media/image193.png"/><Relationship Id="rId5" Type="http://schemas.openxmlformats.org/officeDocument/2006/relationships/image" Target="../media/image12.png"/><Relationship Id="rId10" Type="http://schemas.openxmlformats.org/officeDocument/2006/relationships/image" Target="../media/image192.png"/><Relationship Id="rId4" Type="http://schemas.openxmlformats.org/officeDocument/2006/relationships/image" Target="../media/image188.png"/><Relationship Id="rId9" Type="http://schemas.openxmlformats.org/officeDocument/2006/relationships/image" Target="../media/image77.png"/><Relationship Id="rId14" Type="http://schemas.openxmlformats.org/officeDocument/2006/relationships/image" Target="../media/image1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85.png"/><Relationship Id="rId3" Type="http://schemas.openxmlformats.org/officeDocument/2006/relationships/image" Target="../media/image198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09.jpeg"/><Relationship Id="rId2" Type="http://schemas.openxmlformats.org/officeDocument/2006/relationships/image" Target="../media/image197.png"/><Relationship Id="rId16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2.png"/><Relationship Id="rId15" Type="http://schemas.openxmlformats.org/officeDocument/2006/relationships/image" Target="../media/image207.png"/><Relationship Id="rId10" Type="http://schemas.openxmlformats.org/officeDocument/2006/relationships/image" Target="../media/image203.png"/><Relationship Id="rId4" Type="http://schemas.openxmlformats.org/officeDocument/2006/relationships/image" Target="../media/image188.png"/><Relationship Id="rId9" Type="http://schemas.openxmlformats.org/officeDocument/2006/relationships/image" Target="../media/image202.png"/><Relationship Id="rId14" Type="http://schemas.openxmlformats.org/officeDocument/2006/relationships/image" Target="../media/image2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3" Type="http://schemas.openxmlformats.org/officeDocument/2006/relationships/image" Target="../media/image44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2" Type="http://schemas.openxmlformats.org/officeDocument/2006/relationships/image" Target="../media/image210.png"/><Relationship Id="rId16" Type="http://schemas.openxmlformats.org/officeDocument/2006/relationships/image" Target="../media/image2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211.png"/><Relationship Id="rId15" Type="http://schemas.openxmlformats.org/officeDocument/2006/relationships/image" Target="../media/image221.png"/><Relationship Id="rId10" Type="http://schemas.openxmlformats.org/officeDocument/2006/relationships/image" Target="../media/image216.png"/><Relationship Id="rId4" Type="http://schemas.openxmlformats.org/officeDocument/2006/relationships/image" Target="../media/image12.png"/><Relationship Id="rId9" Type="http://schemas.openxmlformats.org/officeDocument/2006/relationships/image" Target="../media/image215.png"/><Relationship Id="rId14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2.png"/><Relationship Id="rId10" Type="http://schemas.openxmlformats.org/officeDocument/2006/relationships/image" Target="../media/image42.jpe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12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1227" y="224027"/>
            <a:ext cx="8023859" cy="5390515"/>
            <a:chOff x="681227" y="224027"/>
            <a:chExt cx="8023859" cy="5390515"/>
          </a:xfrm>
        </p:grpSpPr>
        <p:sp>
          <p:nvSpPr>
            <p:cNvPr id="3" name="object 3"/>
            <p:cNvSpPr/>
            <p:nvPr/>
          </p:nvSpPr>
          <p:spPr>
            <a:xfrm>
              <a:off x="1673352" y="224027"/>
              <a:ext cx="5797296" cy="3944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1227" y="2601467"/>
              <a:ext cx="8023859" cy="14889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4416" y="3363467"/>
              <a:ext cx="5779008" cy="14889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34055" y="4125468"/>
              <a:ext cx="3781044" cy="14889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3724" y="2782900"/>
            <a:ext cx="6997700" cy="231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5000" spc="-305" dirty="0"/>
              <a:t>Classification </a:t>
            </a:r>
            <a:r>
              <a:rPr sz="5000" spc="-60" dirty="0"/>
              <a:t>of</a:t>
            </a:r>
            <a:r>
              <a:rPr sz="5000" spc="-390" dirty="0"/>
              <a:t> </a:t>
            </a:r>
            <a:r>
              <a:rPr sz="5000" spc="-235" dirty="0"/>
              <a:t>elements  </a:t>
            </a:r>
            <a:r>
              <a:rPr sz="5000" spc="-315" dirty="0"/>
              <a:t>and </a:t>
            </a:r>
            <a:r>
              <a:rPr sz="5000" spc="-210" dirty="0"/>
              <a:t>periodicity </a:t>
            </a:r>
            <a:r>
              <a:rPr sz="5000" spc="-229" dirty="0"/>
              <a:t>in  </a:t>
            </a:r>
            <a:r>
              <a:rPr sz="5000" spc="-195" dirty="0"/>
              <a:t>properties</a:t>
            </a:r>
            <a:endParaRPr sz="5000"/>
          </a:p>
        </p:txBody>
      </p:sp>
      <p:sp>
        <p:nvSpPr>
          <p:cNvPr id="8" name="object 8"/>
          <p:cNvSpPr/>
          <p:nvPr/>
        </p:nvSpPr>
        <p:spPr>
          <a:xfrm>
            <a:off x="3756659" y="5158740"/>
            <a:ext cx="1709927" cy="734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4907" y="5244795"/>
            <a:ext cx="1274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24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493260"/>
            <a:chOff x="0" y="0"/>
            <a:chExt cx="9144000" cy="4493260"/>
          </a:xfrm>
        </p:grpSpPr>
        <p:sp>
          <p:nvSpPr>
            <p:cNvPr id="3" name="object 3"/>
            <p:cNvSpPr/>
            <p:nvPr/>
          </p:nvSpPr>
          <p:spPr>
            <a:xfrm>
              <a:off x="64007" y="323088"/>
              <a:ext cx="1106424" cy="975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90728" cy="661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" y="0"/>
              <a:ext cx="536448" cy="661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" y="0"/>
              <a:ext cx="1246632" cy="661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47116"/>
              <a:ext cx="3337559" cy="7345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77311" y="547116"/>
              <a:ext cx="536448" cy="734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53511" y="547116"/>
              <a:ext cx="5731764" cy="734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25028" y="547116"/>
              <a:ext cx="536448" cy="734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912875"/>
              <a:ext cx="2374392" cy="7345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533144"/>
              <a:ext cx="5108447" cy="7345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09159" y="1566672"/>
              <a:ext cx="431291" cy="521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41164" y="1533144"/>
              <a:ext cx="733043" cy="7345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3959" y="1533144"/>
              <a:ext cx="536448" cy="734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90159" y="1533144"/>
              <a:ext cx="842772" cy="7345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33644" y="1566672"/>
              <a:ext cx="449579" cy="5212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44896" y="1566672"/>
              <a:ext cx="390144" cy="5212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6711" y="1566672"/>
              <a:ext cx="409956" cy="5212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07379" y="1533144"/>
              <a:ext cx="733044" cy="7345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80176" y="1533144"/>
              <a:ext cx="536448" cy="734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56376" y="1533144"/>
              <a:ext cx="812292" cy="7345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69379" y="1566672"/>
              <a:ext cx="409955" cy="5212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41007" y="1566672"/>
              <a:ext cx="390144" cy="5212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92823" y="1566672"/>
              <a:ext cx="521207" cy="5212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14743" y="1533144"/>
              <a:ext cx="536448" cy="7345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51888"/>
              <a:ext cx="5196840" cy="7345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36591" y="2151888"/>
              <a:ext cx="536448" cy="7345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12791" y="2151888"/>
              <a:ext cx="2491740" cy="73456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772155"/>
              <a:ext cx="3398519" cy="73456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38272" y="2772155"/>
              <a:ext cx="536448" cy="7345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14472" y="2772155"/>
              <a:ext cx="6129528" cy="73456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3137916"/>
              <a:ext cx="3878579" cy="73456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3758184"/>
              <a:ext cx="4262628" cy="73456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540" y="13207"/>
            <a:ext cx="8931275" cy="422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b="1" u="sng" spc="-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F-block:</a:t>
            </a:r>
            <a:endParaRPr sz="2400">
              <a:latin typeface="Arial"/>
              <a:cs typeface="Arial"/>
            </a:endParaRPr>
          </a:p>
          <a:p>
            <a:pPr marL="88900" marR="412115">
              <a:lnSpc>
                <a:spcPct val="100000"/>
              </a:lnSpc>
              <a:spcBef>
                <a:spcPts val="2005"/>
              </a:spcBef>
            </a:pP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f-orbital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completely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filled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f-  block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elements.</a:t>
            </a:r>
            <a:endParaRPr sz="2400">
              <a:latin typeface="Arial"/>
              <a:cs typeface="Arial"/>
            </a:endParaRPr>
          </a:p>
          <a:p>
            <a:pPr marL="88900" marR="1865630">
              <a:lnSpc>
                <a:spcPct val="169300"/>
              </a:lnSpc>
              <a:spcBef>
                <a:spcPts val="10"/>
              </a:spcBef>
            </a:pP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electronic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configuration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2400" spc="-172" baseline="2430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(n-1)d</a:t>
            </a:r>
            <a:r>
              <a:rPr sz="2400" spc="-172" baseline="24305" dirty="0">
                <a:solidFill>
                  <a:srgbClr val="FFFFFF"/>
                </a:solidFill>
                <a:latin typeface="Arial"/>
                <a:cs typeface="Arial"/>
              </a:rPr>
              <a:t>0-1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(n-2)f</a:t>
            </a:r>
            <a:r>
              <a:rPr sz="2400" spc="-172" baseline="24305" dirty="0">
                <a:solidFill>
                  <a:srgbClr val="FFFFFF"/>
                </a:solidFill>
                <a:latin typeface="Arial"/>
                <a:cs typeface="Arial"/>
              </a:rPr>
              <a:t>1-10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transition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metals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f-block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elements.</a:t>
            </a:r>
            <a:endParaRPr sz="2400">
              <a:latin typeface="Arial"/>
              <a:cs typeface="Arial"/>
            </a:endParaRPr>
          </a:p>
          <a:p>
            <a:pPr marL="88900" marR="30480">
              <a:lnSpc>
                <a:spcPct val="100000"/>
              </a:lnSpc>
              <a:spcBef>
                <a:spcPts val="2000"/>
              </a:spcBef>
            </a:pP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incomplete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d-orbital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electronic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confg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state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spc="-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oxidation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state.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2010"/>
              </a:spcBef>
            </a:pP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generally</a:t>
            </a:r>
            <a:r>
              <a:rPr sz="24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radioactive.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59"/>
            <a:ext cx="9144000" cy="1661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885" y="225374"/>
            <a:ext cx="879030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5" dirty="0"/>
              <a:t>Trends </a:t>
            </a:r>
            <a:r>
              <a:rPr spc="-260" dirty="0"/>
              <a:t>in </a:t>
            </a:r>
            <a:r>
              <a:rPr spc="-380" dirty="0"/>
              <a:t>physical</a:t>
            </a:r>
            <a:r>
              <a:rPr spc="-409" dirty="0"/>
              <a:t> </a:t>
            </a:r>
            <a:r>
              <a:rPr spc="-220" dirty="0"/>
              <a:t>properties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240536"/>
            <a:ext cx="3286125" cy="5073650"/>
            <a:chOff x="0" y="1240536"/>
            <a:chExt cx="3286125" cy="5073650"/>
          </a:xfrm>
        </p:grpSpPr>
        <p:sp>
          <p:nvSpPr>
            <p:cNvPr id="5" name="object 5"/>
            <p:cNvSpPr/>
            <p:nvPr/>
          </p:nvSpPr>
          <p:spPr>
            <a:xfrm>
              <a:off x="0" y="1240536"/>
              <a:ext cx="2976372" cy="7345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860804"/>
              <a:ext cx="2150364" cy="7345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81072"/>
              <a:ext cx="1847088" cy="7345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099815"/>
              <a:ext cx="2862072" cy="7345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720084"/>
              <a:ext cx="3285743" cy="7345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340352"/>
              <a:ext cx="2584704" cy="7345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959095"/>
              <a:ext cx="2481072" cy="7345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5579364"/>
              <a:ext cx="2827020" cy="7345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739" y="1327530"/>
            <a:ext cx="2966720" cy="473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studying,</a:t>
            </a:r>
            <a:endParaRPr sz="2400">
              <a:latin typeface="Arial"/>
              <a:cs typeface="Arial"/>
            </a:endParaRPr>
          </a:p>
          <a:p>
            <a:pPr marL="12700" marR="1137920">
              <a:lnSpc>
                <a:spcPct val="169600"/>
              </a:lnSpc>
            </a:pP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Atomic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radius 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Ionic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radius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4880"/>
              </a:lnSpc>
              <a:spcBef>
                <a:spcPts val="489"/>
              </a:spcBef>
            </a:pP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Ionisation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enthalpy 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gain</a:t>
            </a:r>
            <a:r>
              <a:rPr sz="24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enthalpy</a:t>
            </a:r>
            <a:endParaRPr sz="2400">
              <a:latin typeface="Arial"/>
              <a:cs typeface="Arial"/>
            </a:endParaRPr>
          </a:p>
          <a:p>
            <a:pPr marL="12700" marR="704215">
              <a:lnSpc>
                <a:spcPts val="4870"/>
              </a:lnSpc>
              <a:spcBef>
                <a:spcPts val="15"/>
              </a:spcBef>
            </a:pP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Electroneg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Oxidation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Chemical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reactivity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33671" y="2156460"/>
            <a:ext cx="4384548" cy="3288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7295" y="0"/>
            <a:ext cx="5241035" cy="1431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9448" y="0"/>
            <a:ext cx="42481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Atomic</a:t>
            </a:r>
            <a:r>
              <a:rPr spc="-409" dirty="0"/>
              <a:t> </a:t>
            </a:r>
            <a:r>
              <a:rPr spc="-345" dirty="0"/>
              <a:t>radius</a:t>
            </a:r>
          </a:p>
        </p:txBody>
      </p:sp>
      <p:sp>
        <p:nvSpPr>
          <p:cNvPr id="4" name="object 4"/>
          <p:cNvSpPr/>
          <p:nvPr/>
        </p:nvSpPr>
        <p:spPr>
          <a:xfrm>
            <a:off x="91439" y="1685670"/>
            <a:ext cx="190500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39" y="4085971"/>
            <a:ext cx="190500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39" y="4875403"/>
            <a:ext cx="190500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9" y="5934544"/>
            <a:ext cx="190500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2600" y="1586611"/>
            <a:ext cx="4297680" cy="48780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85725">
              <a:lnSpc>
                <a:spcPct val="80000"/>
              </a:lnSpc>
              <a:spcBef>
                <a:spcPts val="620"/>
              </a:spcBef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atomic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size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generally</a:t>
            </a:r>
            <a:r>
              <a:rPr sz="220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decreases 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period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elements 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second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period. </a:t>
            </a:r>
            <a:r>
              <a:rPr sz="2200" spc="8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 because  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period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outer 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valence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shell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nuclear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increases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atomic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number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increases.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 marR="267335">
              <a:lnSpc>
                <a:spcPct val="80000"/>
              </a:lnSpc>
            </a:pP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results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22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attraction 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nucleus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</a:pP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Atomic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radius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decreases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principal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quantum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number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increases.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75"/>
              </a:lnSpc>
              <a:spcBef>
                <a:spcPts val="1480"/>
              </a:spcBef>
            </a:pPr>
            <a:r>
              <a:rPr sz="2200" spc="8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increases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75"/>
              </a:lnSpc>
            </a:pP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shells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increase.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85003" y="1630679"/>
            <a:ext cx="3927348" cy="4796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7523" y="1914144"/>
            <a:ext cx="4558283" cy="478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31876" y="0"/>
            <a:ext cx="8304530" cy="2334895"/>
            <a:chOff x="531876" y="0"/>
            <a:chExt cx="8304530" cy="2334895"/>
          </a:xfrm>
        </p:grpSpPr>
        <p:sp>
          <p:nvSpPr>
            <p:cNvPr id="4" name="object 4"/>
            <p:cNvSpPr/>
            <p:nvPr/>
          </p:nvSpPr>
          <p:spPr>
            <a:xfrm>
              <a:off x="531876" y="0"/>
              <a:ext cx="8304276" cy="14813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8180" y="673608"/>
              <a:ext cx="7857744" cy="1661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3139" y="22987"/>
            <a:ext cx="715454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Variation </a:t>
            </a:r>
            <a:r>
              <a:rPr spc="-65" dirty="0"/>
              <a:t>of </a:t>
            </a:r>
            <a:r>
              <a:rPr spc="-270" dirty="0"/>
              <a:t>atomic</a:t>
            </a:r>
            <a:r>
              <a:rPr spc="-760" dirty="0"/>
              <a:t> </a:t>
            </a:r>
            <a:r>
              <a:rPr spc="-390" dirty="0"/>
              <a:t>size  </a:t>
            </a:r>
            <a:r>
              <a:rPr spc="-60" dirty="0"/>
              <a:t>to </a:t>
            </a:r>
            <a:r>
              <a:rPr spc="-100" dirty="0"/>
              <a:t>that </a:t>
            </a:r>
            <a:r>
              <a:rPr spc="-65" dirty="0"/>
              <a:t>of </a:t>
            </a:r>
            <a:r>
              <a:rPr spc="-235" dirty="0"/>
              <a:t>alkali</a:t>
            </a:r>
            <a:r>
              <a:rPr spc="-1165" dirty="0"/>
              <a:t> </a:t>
            </a:r>
            <a:r>
              <a:rPr spc="-280" dirty="0"/>
              <a:t>metals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0864" y="0"/>
            <a:ext cx="4530851" cy="1476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" y="1070102"/>
            <a:ext cx="140208" cy="15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2600" y="0"/>
            <a:ext cx="5855335" cy="2061210"/>
          </a:xfrm>
          <a:prstGeom prst="rect">
            <a:avLst/>
          </a:prstGeom>
        </p:spPr>
        <p:txBody>
          <a:bodyPr vert="horz" wrap="square" lIns="0" tIns="401320" rIns="0" bIns="0" rtlCol="0">
            <a:spAutoFit/>
          </a:bodyPr>
          <a:lstStyle/>
          <a:p>
            <a:pPr marL="2332355">
              <a:lnSpc>
                <a:spcPct val="100000"/>
              </a:lnSpc>
              <a:spcBef>
                <a:spcPts val="3160"/>
              </a:spcBef>
            </a:pPr>
            <a:r>
              <a:rPr spc="-285" dirty="0"/>
              <a:t>Ionic</a:t>
            </a:r>
            <a:r>
              <a:rPr spc="-390" dirty="0"/>
              <a:t> </a:t>
            </a:r>
            <a:r>
              <a:rPr spc="-350" dirty="0"/>
              <a:t>radius</a:t>
            </a:r>
          </a:p>
          <a:p>
            <a:pPr marL="12700" marR="1805939">
              <a:lnSpc>
                <a:spcPct val="80100"/>
              </a:lnSpc>
              <a:spcBef>
                <a:spcPts val="1345"/>
              </a:spcBef>
            </a:pPr>
            <a:r>
              <a:rPr sz="1700" b="0" spc="-95" dirty="0">
                <a:latin typeface="Arial"/>
                <a:cs typeface="Arial"/>
              </a:rPr>
              <a:t>The </a:t>
            </a:r>
            <a:r>
              <a:rPr sz="1700" b="0" spc="-30" dirty="0">
                <a:latin typeface="Arial"/>
                <a:cs typeface="Arial"/>
              </a:rPr>
              <a:t>removal </a:t>
            </a:r>
            <a:r>
              <a:rPr sz="1700" b="0" spc="50" dirty="0">
                <a:latin typeface="Arial"/>
                <a:cs typeface="Arial"/>
              </a:rPr>
              <a:t>of </a:t>
            </a:r>
            <a:r>
              <a:rPr sz="1700" b="0" spc="-65" dirty="0">
                <a:latin typeface="Arial"/>
                <a:cs typeface="Arial"/>
              </a:rPr>
              <a:t>an </a:t>
            </a:r>
            <a:r>
              <a:rPr sz="1700" b="0" spc="-10" dirty="0">
                <a:latin typeface="Arial"/>
                <a:cs typeface="Arial"/>
              </a:rPr>
              <a:t>electron </a:t>
            </a:r>
            <a:r>
              <a:rPr sz="1700" b="0" spc="25" dirty="0">
                <a:latin typeface="Arial"/>
                <a:cs typeface="Arial"/>
              </a:rPr>
              <a:t>from </a:t>
            </a:r>
            <a:r>
              <a:rPr sz="1700" b="0" spc="-65" dirty="0">
                <a:latin typeface="Arial"/>
                <a:cs typeface="Arial"/>
              </a:rPr>
              <a:t>an </a:t>
            </a:r>
            <a:r>
              <a:rPr sz="1700" b="0" spc="5" dirty="0">
                <a:latin typeface="Arial"/>
                <a:cs typeface="Arial"/>
              </a:rPr>
              <a:t>atom  </a:t>
            </a:r>
            <a:r>
              <a:rPr sz="1700" b="0" spc="-30" dirty="0">
                <a:latin typeface="Arial"/>
                <a:cs typeface="Arial"/>
              </a:rPr>
              <a:t>results</a:t>
            </a:r>
            <a:r>
              <a:rPr sz="1700" b="0" spc="-120" dirty="0">
                <a:latin typeface="Arial"/>
                <a:cs typeface="Arial"/>
              </a:rPr>
              <a:t> </a:t>
            </a:r>
            <a:r>
              <a:rPr sz="1700" b="0" spc="-15" dirty="0">
                <a:latin typeface="Arial"/>
                <a:cs typeface="Arial"/>
              </a:rPr>
              <a:t>in</a:t>
            </a:r>
            <a:r>
              <a:rPr sz="1700" b="0" spc="-105" dirty="0">
                <a:latin typeface="Arial"/>
                <a:cs typeface="Arial"/>
              </a:rPr>
              <a:t> </a:t>
            </a:r>
            <a:r>
              <a:rPr sz="1700" b="0" spc="15" dirty="0">
                <a:latin typeface="Arial"/>
                <a:cs typeface="Arial"/>
              </a:rPr>
              <a:t>the</a:t>
            </a:r>
            <a:r>
              <a:rPr sz="1700" b="0" spc="-110" dirty="0">
                <a:latin typeface="Arial"/>
                <a:cs typeface="Arial"/>
              </a:rPr>
              <a:t> </a:t>
            </a:r>
            <a:r>
              <a:rPr sz="1700" b="0" spc="10" dirty="0">
                <a:latin typeface="Arial"/>
                <a:cs typeface="Arial"/>
              </a:rPr>
              <a:t>formation</a:t>
            </a:r>
            <a:r>
              <a:rPr sz="1700" b="0" spc="-114" dirty="0">
                <a:latin typeface="Arial"/>
                <a:cs typeface="Arial"/>
              </a:rPr>
              <a:t> </a:t>
            </a:r>
            <a:r>
              <a:rPr sz="1700" b="0" spc="55" dirty="0">
                <a:latin typeface="Arial"/>
                <a:cs typeface="Arial"/>
              </a:rPr>
              <a:t>of</a:t>
            </a:r>
            <a:r>
              <a:rPr sz="1700" b="0" spc="-114" dirty="0">
                <a:latin typeface="Arial"/>
                <a:cs typeface="Arial"/>
              </a:rPr>
              <a:t> </a:t>
            </a:r>
            <a:r>
              <a:rPr sz="1700" b="0" spc="-110" dirty="0">
                <a:latin typeface="Arial"/>
                <a:cs typeface="Arial"/>
              </a:rPr>
              <a:t>a </a:t>
            </a:r>
            <a:r>
              <a:rPr sz="1700" spc="-80" dirty="0"/>
              <a:t>cation</a:t>
            </a:r>
            <a:r>
              <a:rPr sz="1700" b="0" spc="-80" dirty="0">
                <a:latin typeface="Arial"/>
                <a:cs typeface="Arial"/>
              </a:rPr>
              <a:t>,</a:t>
            </a:r>
            <a:r>
              <a:rPr sz="1700" b="0" spc="-125" dirty="0">
                <a:latin typeface="Arial"/>
                <a:cs typeface="Arial"/>
              </a:rPr>
              <a:t> </a:t>
            </a:r>
            <a:r>
              <a:rPr sz="1700" b="0" spc="-50" dirty="0">
                <a:latin typeface="Arial"/>
                <a:cs typeface="Arial"/>
              </a:rPr>
              <a:t>whereas  </a:t>
            </a:r>
            <a:r>
              <a:rPr sz="1700" b="0" spc="-40" dirty="0">
                <a:latin typeface="Arial"/>
                <a:cs typeface="Arial"/>
              </a:rPr>
              <a:t>gain</a:t>
            </a:r>
            <a:r>
              <a:rPr sz="1700" b="0" spc="-130" dirty="0">
                <a:latin typeface="Arial"/>
                <a:cs typeface="Arial"/>
              </a:rPr>
              <a:t> </a:t>
            </a:r>
            <a:r>
              <a:rPr sz="1700" b="0" spc="55" dirty="0">
                <a:latin typeface="Arial"/>
                <a:cs typeface="Arial"/>
              </a:rPr>
              <a:t>of</a:t>
            </a:r>
            <a:r>
              <a:rPr sz="1700" b="0" spc="-110" dirty="0">
                <a:latin typeface="Arial"/>
                <a:cs typeface="Arial"/>
              </a:rPr>
              <a:t> </a:t>
            </a:r>
            <a:r>
              <a:rPr sz="1700" b="0" spc="-70" dirty="0">
                <a:latin typeface="Arial"/>
                <a:cs typeface="Arial"/>
              </a:rPr>
              <a:t>an</a:t>
            </a:r>
            <a:r>
              <a:rPr sz="1700" b="0" spc="-110" dirty="0">
                <a:latin typeface="Arial"/>
                <a:cs typeface="Arial"/>
              </a:rPr>
              <a:t> </a:t>
            </a:r>
            <a:r>
              <a:rPr sz="1700" b="0" spc="-15" dirty="0">
                <a:latin typeface="Arial"/>
                <a:cs typeface="Arial"/>
              </a:rPr>
              <a:t>electron</a:t>
            </a:r>
            <a:r>
              <a:rPr sz="1700" b="0" spc="-125" dirty="0">
                <a:latin typeface="Arial"/>
                <a:cs typeface="Arial"/>
              </a:rPr>
              <a:t> </a:t>
            </a:r>
            <a:r>
              <a:rPr sz="1700" b="0" spc="-65" dirty="0">
                <a:latin typeface="Arial"/>
                <a:cs typeface="Arial"/>
              </a:rPr>
              <a:t>leads</a:t>
            </a:r>
            <a:r>
              <a:rPr sz="1700" b="0" spc="-125" dirty="0">
                <a:latin typeface="Arial"/>
                <a:cs typeface="Arial"/>
              </a:rPr>
              <a:t> </a:t>
            </a:r>
            <a:r>
              <a:rPr sz="1700" b="0" spc="70" dirty="0">
                <a:latin typeface="Arial"/>
                <a:cs typeface="Arial"/>
              </a:rPr>
              <a:t>to</a:t>
            </a:r>
            <a:r>
              <a:rPr sz="1700" b="0" spc="-120" dirty="0">
                <a:latin typeface="Arial"/>
                <a:cs typeface="Arial"/>
              </a:rPr>
              <a:t> </a:t>
            </a:r>
            <a:r>
              <a:rPr sz="1700" b="0" spc="-70" dirty="0">
                <a:latin typeface="Arial"/>
                <a:cs typeface="Arial"/>
              </a:rPr>
              <a:t>an</a:t>
            </a:r>
            <a:r>
              <a:rPr sz="1700" b="0" spc="-95" dirty="0">
                <a:latin typeface="Arial"/>
                <a:cs typeface="Arial"/>
              </a:rPr>
              <a:t> </a:t>
            </a:r>
            <a:r>
              <a:rPr sz="1700" spc="-90" dirty="0"/>
              <a:t>anion.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80" y="1924811"/>
            <a:ext cx="216535" cy="227329"/>
            <a:chOff x="68580" y="1924811"/>
            <a:chExt cx="216535" cy="227329"/>
          </a:xfrm>
        </p:grpSpPr>
        <p:sp>
          <p:nvSpPr>
            <p:cNvPr id="6" name="object 6"/>
            <p:cNvSpPr/>
            <p:nvPr/>
          </p:nvSpPr>
          <p:spPr>
            <a:xfrm>
              <a:off x="68580" y="1924811"/>
              <a:ext cx="216408" cy="2270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" y="1946401"/>
              <a:ext cx="140208" cy="150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8580" y="2799588"/>
            <a:ext cx="216535" cy="227329"/>
            <a:chOff x="68580" y="2799588"/>
            <a:chExt cx="216535" cy="227329"/>
          </a:xfrm>
        </p:grpSpPr>
        <p:sp>
          <p:nvSpPr>
            <p:cNvPr id="9" name="object 9"/>
            <p:cNvSpPr/>
            <p:nvPr/>
          </p:nvSpPr>
          <p:spPr>
            <a:xfrm>
              <a:off x="68580" y="2799588"/>
              <a:ext cx="216408" cy="2270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440" y="2821178"/>
              <a:ext cx="140208" cy="150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8580" y="3261359"/>
            <a:ext cx="216535" cy="227329"/>
            <a:chOff x="68580" y="3261359"/>
            <a:chExt cx="216535" cy="227329"/>
          </a:xfrm>
        </p:grpSpPr>
        <p:sp>
          <p:nvSpPr>
            <p:cNvPr id="12" name="object 12"/>
            <p:cNvSpPr/>
            <p:nvPr/>
          </p:nvSpPr>
          <p:spPr>
            <a:xfrm>
              <a:off x="68580" y="3261359"/>
              <a:ext cx="216408" cy="2270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440" y="3282949"/>
              <a:ext cx="140208" cy="150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42900" y="1805939"/>
            <a:ext cx="4590415" cy="2074545"/>
            <a:chOff x="342900" y="1805939"/>
            <a:chExt cx="4590415" cy="2074545"/>
          </a:xfrm>
        </p:grpSpPr>
        <p:sp>
          <p:nvSpPr>
            <p:cNvPr id="15" name="object 15"/>
            <p:cNvSpPr/>
            <p:nvPr/>
          </p:nvSpPr>
          <p:spPr>
            <a:xfrm>
              <a:off x="342900" y="1805939"/>
              <a:ext cx="4590288" cy="5303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900" y="2013203"/>
              <a:ext cx="4309872" cy="5303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900" y="2220467"/>
              <a:ext cx="871728" cy="530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2900" y="2680715"/>
              <a:ext cx="4084320" cy="530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2900" y="3142487"/>
              <a:ext cx="4527804" cy="5303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2900" y="3349751"/>
              <a:ext cx="819912" cy="5303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91439" y="4573778"/>
            <a:ext cx="140208" cy="15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2600" y="1867026"/>
            <a:ext cx="4234815" cy="43643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500"/>
              </a:spcBef>
            </a:pP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cation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7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sz="17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smaller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7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17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parent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atom 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700" spc="-1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anion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always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greater 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its parent 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atom.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17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repulsion.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 marR="104775">
              <a:lnSpc>
                <a:spcPct val="80000"/>
              </a:lnSpc>
            </a:pP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Isoelectronic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species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7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species 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which  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species</a:t>
            </a:r>
            <a:r>
              <a:rPr sz="17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number  </a:t>
            </a:r>
            <a:r>
              <a:rPr sz="17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atoms,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7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valence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electrons 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structure,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regardless</a:t>
            </a:r>
            <a:r>
              <a:rPr sz="17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nature  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17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involved.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 marR="50165">
              <a:lnSpc>
                <a:spcPct val="80000"/>
              </a:lnSpc>
            </a:pPr>
            <a:r>
              <a:rPr sz="1700" spc="-9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cation </a:t>
            </a:r>
            <a:r>
              <a:rPr sz="1700" spc="4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greater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positive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charge  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700" spc="-1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smaller radius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1700" spc="5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greater 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attraction </a:t>
            </a:r>
            <a:r>
              <a:rPr sz="1700" spc="5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nucleus. 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Anion </a:t>
            </a:r>
            <a:r>
              <a:rPr sz="1700" spc="4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greater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negative 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charge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7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7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larger</a:t>
            </a:r>
            <a:r>
              <a:rPr sz="17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radius.</a:t>
            </a: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Arial"/>
                <a:cs typeface="Arial"/>
              </a:rPr>
              <a:t>case, 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 net 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repulsion </a:t>
            </a:r>
            <a:r>
              <a:rPr sz="1700" spc="5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will  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outweigh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nuclear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charge and 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ion 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will  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expand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size.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21935" y="2124455"/>
            <a:ext cx="3988308" cy="32826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288" y="0"/>
            <a:ext cx="6893052" cy="151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3441" y="55575"/>
            <a:ext cx="58991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0" dirty="0"/>
              <a:t>Ionisation</a:t>
            </a:r>
            <a:r>
              <a:rPr spc="-360" dirty="0"/>
              <a:t> </a:t>
            </a:r>
            <a:r>
              <a:rPr spc="-245" dirty="0"/>
              <a:t>enthalpy</a:t>
            </a:r>
          </a:p>
        </p:txBody>
      </p:sp>
      <p:sp>
        <p:nvSpPr>
          <p:cNvPr id="4" name="object 4"/>
          <p:cNvSpPr/>
          <p:nvPr/>
        </p:nvSpPr>
        <p:spPr>
          <a:xfrm>
            <a:off x="91439" y="1113789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39" y="2831338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39" y="3998721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9" y="4801870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700" y="1041908"/>
            <a:ext cx="4044315" cy="52235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1600" marR="68580">
              <a:lnSpc>
                <a:spcPct val="80000"/>
              </a:lnSpc>
              <a:spcBef>
                <a:spcPts val="459"/>
              </a:spcBef>
            </a:pP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quantitative 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tendency 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element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lose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given by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its  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1500" b="1" spc="-80" dirty="0">
                <a:solidFill>
                  <a:srgbClr val="FFFFFF"/>
                </a:solidFill>
                <a:latin typeface="Arial"/>
                <a:cs typeface="Arial"/>
              </a:rPr>
              <a:t>Enthalpy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represents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energy 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remove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isolated  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gaseous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atom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(X)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ground state. In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other 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words,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enthalpy 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element </a:t>
            </a:r>
            <a:r>
              <a:rPr sz="1500" spc="-165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enthalpy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∆</a:t>
            </a:r>
            <a:r>
              <a:rPr sz="1500" i="1" spc="7" baseline="-19444" dirty="0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sz="1500" i="1" spc="-8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reaction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X(g)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→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500" spc="-67" baseline="250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(g)</a:t>
            </a:r>
            <a:r>
              <a:rPr sz="15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spc="-97" baseline="25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500" baseline="25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Arial"/>
              <a:cs typeface="Arial"/>
            </a:endParaRPr>
          </a:p>
          <a:p>
            <a:pPr marL="101600" marR="188595">
              <a:lnSpc>
                <a:spcPct val="80100"/>
              </a:lnSpc>
            </a:pP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ionization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enthalpy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expressed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kJ mol–1. 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define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second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ionization 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enthalpy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remove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second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loosely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bound</a:t>
            </a:r>
            <a:r>
              <a:rPr sz="15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endParaRPr sz="1500">
              <a:latin typeface="Arial"/>
              <a:cs typeface="Arial"/>
            </a:endParaRPr>
          </a:p>
          <a:p>
            <a:pPr marL="101600">
              <a:lnSpc>
                <a:spcPts val="1440"/>
              </a:lnSpc>
            </a:pP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500" spc="-67" baseline="250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(g)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→ </a:t>
            </a:r>
            <a:r>
              <a:rPr sz="1500" spc="-12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500" spc="-179" baseline="25000" dirty="0">
                <a:solidFill>
                  <a:srgbClr val="FFFFFF"/>
                </a:solidFill>
                <a:latin typeface="Arial"/>
                <a:cs typeface="Arial"/>
              </a:rPr>
              <a:t>2+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(g)</a:t>
            </a:r>
            <a:r>
              <a:rPr sz="15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spc="-97" baseline="25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500" baseline="25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101600" marR="229870" algn="just">
              <a:lnSpc>
                <a:spcPts val="1440"/>
              </a:lnSpc>
            </a:pP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Energy is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always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required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electrons 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atom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hence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ionization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enthalpies 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are always</a:t>
            </a:r>
            <a:r>
              <a:rPr sz="15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positive.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01600" marR="67310">
              <a:lnSpc>
                <a:spcPts val="1440"/>
              </a:lnSpc>
            </a:pP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second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enthalpy 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higher 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enthalpy 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difficult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positively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charged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neutral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atom. 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third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enthalpy  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5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on.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500">
              <a:latin typeface="Arial"/>
              <a:cs typeface="Arial"/>
            </a:endParaRPr>
          </a:p>
          <a:p>
            <a:pPr marL="101600" marR="311785">
              <a:lnSpc>
                <a:spcPct val="80000"/>
              </a:lnSpc>
              <a:spcBef>
                <a:spcPts val="15"/>
              </a:spcBef>
            </a:pP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“ionization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enthalpy”,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qualified,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taken 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15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enthalpy.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8847" y="1479803"/>
            <a:ext cx="4645152" cy="4340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1" y="54864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1" y="1382267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1" y="2976372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1" y="4840223"/>
            <a:ext cx="190500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2600" y="0"/>
            <a:ext cx="4509135" cy="67564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227965">
              <a:lnSpc>
                <a:spcPct val="80000"/>
              </a:lnSpc>
              <a:spcBef>
                <a:spcPts val="625"/>
              </a:spcBef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always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required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remove 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atom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hence 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enthalpies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always 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positive.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Arial"/>
              <a:cs typeface="Arial"/>
            </a:endParaRPr>
          </a:p>
          <a:p>
            <a:pPr marL="12700" marR="5080" indent="60960">
              <a:lnSpc>
                <a:spcPct val="80000"/>
              </a:lnSpc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second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enthalpy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will 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higher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ionization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enthalpy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difficult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positively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charged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neutral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atom.</a:t>
            </a:r>
            <a:endParaRPr sz="2200">
              <a:latin typeface="Arial"/>
              <a:cs typeface="Arial"/>
            </a:endParaRPr>
          </a:p>
          <a:p>
            <a:pPr marL="12700" marR="280670">
              <a:lnSpc>
                <a:spcPts val="2110"/>
              </a:lnSpc>
              <a:spcBef>
                <a:spcPts val="1980"/>
              </a:spcBef>
            </a:pP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ionization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enthalpy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higher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second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on.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endParaRPr sz="2200">
              <a:latin typeface="Arial"/>
              <a:cs typeface="Arial"/>
            </a:endParaRPr>
          </a:p>
          <a:p>
            <a:pPr marL="12700" marR="57785">
              <a:lnSpc>
                <a:spcPct val="80000"/>
              </a:lnSpc>
              <a:spcBef>
                <a:spcPts val="20"/>
              </a:spcBef>
            </a:pP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“ionization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enthalpy”,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qualified,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taken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ionization 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enthalpy.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 marR="112395">
              <a:lnSpc>
                <a:spcPct val="80000"/>
              </a:lnSpc>
            </a:pP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maxima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at the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noble 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gases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closed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electron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shells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stable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electron 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configurations.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other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hand,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minima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occur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alkali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metals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ionization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enthalpies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correlated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reactivity.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0159" y="1431036"/>
            <a:ext cx="4053840" cy="3617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" y="246888"/>
            <a:ext cx="5833872" cy="1661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1633" y="449707"/>
            <a:ext cx="483997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5" dirty="0"/>
              <a:t>Shielding</a:t>
            </a:r>
            <a:r>
              <a:rPr spc="-415" dirty="0"/>
              <a:t> </a:t>
            </a:r>
            <a:r>
              <a:rPr spc="-110" dirty="0"/>
              <a:t>effect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44296" y="1808988"/>
            <a:ext cx="7698105" cy="3549650"/>
            <a:chOff x="844296" y="1808988"/>
            <a:chExt cx="7698105" cy="3549650"/>
          </a:xfrm>
        </p:grpSpPr>
        <p:sp>
          <p:nvSpPr>
            <p:cNvPr id="5" name="object 5"/>
            <p:cNvSpPr/>
            <p:nvPr/>
          </p:nvSpPr>
          <p:spPr>
            <a:xfrm>
              <a:off x="1065276" y="1808988"/>
              <a:ext cx="7380732" cy="7345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4296" y="1975104"/>
              <a:ext cx="310896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0902" y="2003044"/>
              <a:ext cx="216408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5276" y="2174748"/>
              <a:ext cx="7077456" cy="7345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5276" y="2540508"/>
              <a:ext cx="6537959" cy="7345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5276" y="2906268"/>
              <a:ext cx="4757928" cy="734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5276" y="3526536"/>
              <a:ext cx="1367027" cy="7345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4296" y="3692652"/>
              <a:ext cx="310896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0902" y="3720592"/>
              <a:ext cx="216408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72056" y="3526536"/>
              <a:ext cx="536448" cy="7345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16836" y="3526536"/>
              <a:ext cx="3840479" cy="7345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97067" y="3526536"/>
              <a:ext cx="536448" cy="7345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73267" y="3526536"/>
              <a:ext cx="2791967" cy="7345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5276" y="3892295"/>
              <a:ext cx="3396996" cy="7345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02024" y="3892295"/>
              <a:ext cx="536448" cy="7345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78224" y="3892295"/>
              <a:ext cx="2202179" cy="7345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20155" y="3892295"/>
              <a:ext cx="536448" cy="7345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96355" y="3892295"/>
              <a:ext cx="2645663" cy="7345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5276" y="4258055"/>
              <a:ext cx="7429500" cy="7345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5276" y="4623816"/>
              <a:ext cx="5631180" cy="7345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62252" y="1896236"/>
            <a:ext cx="6974840" cy="320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314">
              <a:lnSpc>
                <a:spcPct val="100000"/>
              </a:lnSpc>
              <a:spcBef>
                <a:spcPts val="100"/>
              </a:spcBef>
              <a:tabLst>
                <a:tab pos="2773680" algn="l"/>
              </a:tabLst>
            </a:pP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In multi 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atoms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, the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present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outer</a:t>
            </a:r>
            <a:r>
              <a:rPr sz="24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shell	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full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positive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charge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hence 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shielded 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screened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away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from the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nucleus.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05"/>
              </a:spcBef>
              <a:tabLst>
                <a:tab pos="4251960" algn="l"/>
              </a:tabLst>
            </a:pP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Eg:-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subshell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p-electrons 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get 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shielded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away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s-electron	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p-electron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away 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influence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nucleus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hence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b="1" spc="-33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not 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complete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positive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charge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007" y="0"/>
            <a:ext cx="3992879" cy="1393190"/>
            <a:chOff x="64007" y="0"/>
            <a:chExt cx="3992879" cy="1393190"/>
          </a:xfrm>
        </p:grpSpPr>
        <p:sp>
          <p:nvSpPr>
            <p:cNvPr id="3" name="object 3"/>
            <p:cNvSpPr/>
            <p:nvPr/>
          </p:nvSpPr>
          <p:spPr>
            <a:xfrm>
              <a:off x="284987" y="0"/>
              <a:ext cx="3346704" cy="661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7" y="92964"/>
              <a:ext cx="310896" cy="307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0" y="120395"/>
              <a:ext cx="216408" cy="2133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987" y="292608"/>
              <a:ext cx="3771900" cy="7345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987" y="658368"/>
              <a:ext cx="1269492" cy="7345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4232" y="658368"/>
              <a:ext cx="536448" cy="734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1439" y="1472183"/>
            <a:ext cx="216408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2600" y="13207"/>
            <a:ext cx="3588385" cy="649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512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Ionisation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atomic 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radius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are correlated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2  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:-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05"/>
              </a:spcBef>
            </a:pP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(i)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attraction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towards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nucleus,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(ii)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repulsion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other.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effective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nuclear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charge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experienced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valence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atom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less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actual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charge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nucleus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“shielding”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“screening” 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valence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electron 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nucleus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intervening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r>
              <a:rPr sz="24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electrons.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04715" y="1281683"/>
            <a:ext cx="4934712" cy="3864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6311" y="246888"/>
            <a:ext cx="4375403" cy="1661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8845" y="449707"/>
            <a:ext cx="322961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5" dirty="0"/>
              <a:t>Anomalies</a:t>
            </a:r>
          </a:p>
        </p:txBody>
      </p:sp>
      <p:sp>
        <p:nvSpPr>
          <p:cNvPr id="4" name="object 4"/>
          <p:cNvSpPr/>
          <p:nvPr/>
        </p:nvSpPr>
        <p:spPr>
          <a:xfrm>
            <a:off x="91439" y="3243579"/>
            <a:ext cx="216408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896236"/>
            <a:ext cx="8973820" cy="3827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2s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lithium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shielded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away.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Arial"/>
              <a:cs typeface="Arial"/>
            </a:endParaRPr>
          </a:p>
          <a:p>
            <a:pPr marL="416559" marR="5080">
              <a:lnSpc>
                <a:spcPct val="100000"/>
              </a:lnSpc>
              <a:spcBef>
                <a:spcPts val="5"/>
              </a:spcBef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lithium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shielded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nucleus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inner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i="1" spc="-25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electrons.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result,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valence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experiences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net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positive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charge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less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actual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charge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+3.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general,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shielding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orbitals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inner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shells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completely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filled.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situation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alkali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metals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outermost </a:t>
            </a:r>
            <a:r>
              <a:rPr sz="24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-electron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preceded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noble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gas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electronic</a:t>
            </a:r>
            <a:r>
              <a:rPr sz="24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configuration.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355" y="112776"/>
            <a:ext cx="8090916" cy="1661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4534" y="315213"/>
            <a:ext cx="709231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0" dirty="0"/>
              <a:t>Lets </a:t>
            </a:r>
            <a:r>
              <a:rPr spc="-254" dirty="0"/>
              <a:t>recall </a:t>
            </a:r>
            <a:r>
              <a:rPr spc="-350" dirty="0"/>
              <a:t>and</a:t>
            </a:r>
            <a:r>
              <a:rPr spc="-440" dirty="0"/>
              <a:t> </a:t>
            </a:r>
            <a:r>
              <a:rPr spc="-265" dirty="0"/>
              <a:t>revise…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537716"/>
            <a:ext cx="9113520" cy="1603375"/>
            <a:chOff x="0" y="1537716"/>
            <a:chExt cx="9113520" cy="1603375"/>
          </a:xfrm>
        </p:grpSpPr>
        <p:sp>
          <p:nvSpPr>
            <p:cNvPr id="5" name="object 5"/>
            <p:cNvSpPr/>
            <p:nvPr/>
          </p:nvSpPr>
          <p:spPr>
            <a:xfrm>
              <a:off x="470916" y="1888236"/>
              <a:ext cx="1821180" cy="112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515" y="1537716"/>
              <a:ext cx="2042160" cy="6187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056" y="1684020"/>
              <a:ext cx="263652" cy="2636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39" y="1709166"/>
              <a:ext cx="178308" cy="1783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0532" y="1537716"/>
              <a:ext cx="473963" cy="6187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034540"/>
              <a:ext cx="9113521" cy="6187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278380"/>
              <a:ext cx="8901685" cy="6187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522219"/>
              <a:ext cx="1239012" cy="6187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739" y="1619250"/>
            <a:ext cx="8764270" cy="1315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Law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triads:-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According to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law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 triads elements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placed in a group of 3 and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they  were called triads. These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placed in the increasing order of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atomic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masses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625596"/>
            <a:ext cx="8944610" cy="1536700"/>
            <a:chOff x="0" y="3625596"/>
            <a:chExt cx="8944610" cy="1536700"/>
          </a:xfrm>
        </p:grpSpPr>
        <p:sp>
          <p:nvSpPr>
            <p:cNvPr id="15" name="object 15"/>
            <p:cNvSpPr/>
            <p:nvPr/>
          </p:nvSpPr>
          <p:spPr>
            <a:xfrm>
              <a:off x="68580" y="3957828"/>
              <a:ext cx="3144012" cy="1082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3625596"/>
              <a:ext cx="3276600" cy="5882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3625596"/>
              <a:ext cx="452628" cy="5882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110228"/>
              <a:ext cx="725424" cy="5882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3568" y="4110228"/>
              <a:ext cx="2939796" cy="58826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21507" y="4110228"/>
              <a:ext cx="5807964" cy="5882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57616" y="4110228"/>
              <a:ext cx="586740" cy="58826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4341876"/>
              <a:ext cx="1545336" cy="5882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73480" y="4341876"/>
              <a:ext cx="7196328" cy="58826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4573524"/>
              <a:ext cx="1277112" cy="5882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5255" y="4573524"/>
              <a:ext cx="438912" cy="58826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0" y="5545835"/>
            <a:ext cx="9144000" cy="1051560"/>
            <a:chOff x="0" y="5545835"/>
            <a:chExt cx="9144000" cy="1051560"/>
          </a:xfrm>
        </p:grpSpPr>
        <p:sp>
          <p:nvSpPr>
            <p:cNvPr id="27" name="object 27"/>
            <p:cNvSpPr/>
            <p:nvPr/>
          </p:nvSpPr>
          <p:spPr>
            <a:xfrm>
              <a:off x="0" y="5545835"/>
              <a:ext cx="3720084" cy="5882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48228" y="5545835"/>
              <a:ext cx="5451348" cy="58826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5777483"/>
              <a:ext cx="7758685" cy="58826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86828" y="5777483"/>
              <a:ext cx="1757172" cy="58826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6009131"/>
              <a:ext cx="2414016" cy="58826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8739" y="3702811"/>
            <a:ext cx="8830310" cy="269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u="heavy" spc="-4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Newland’s </a:t>
            </a:r>
            <a:r>
              <a:rPr sz="19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law of</a:t>
            </a:r>
            <a:r>
              <a:rPr sz="19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9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octaves:-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2700" marR="226695">
              <a:lnSpc>
                <a:spcPct val="80000"/>
              </a:lnSpc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1900" b="1" spc="5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placed in increasing order of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atomic </a:t>
            </a:r>
            <a:r>
              <a:rPr sz="1900" b="1" spc="5" dirty="0">
                <a:solidFill>
                  <a:srgbClr val="FFFFFF"/>
                </a:solidFill>
                <a:latin typeface="Arial"/>
                <a:cs typeface="Arial"/>
              </a:rPr>
              <a:t>weights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and it  </a:t>
            </a:r>
            <a:r>
              <a:rPr sz="1900" b="1" spc="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noted that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every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eighth element had properties similar to the first  element</a:t>
            </a:r>
            <a:r>
              <a:rPr sz="19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The relationship 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just like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every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eighth note that resembles the first</a:t>
            </a:r>
            <a:r>
              <a:rPr sz="19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octaves of music.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Newlands’s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Law of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Octaves seemed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to be true to</a:t>
            </a:r>
            <a:r>
              <a:rPr sz="1900" b="1" spc="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only upto calcium.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120395"/>
            <a:ext cx="216408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" y="2203704"/>
            <a:ext cx="216408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9" y="3921252"/>
            <a:ext cx="216408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39" y="5271515"/>
            <a:ext cx="216408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2600" y="13207"/>
            <a:ext cx="8536940" cy="627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lithium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fluorine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period, 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successive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added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orbitals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principal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quantum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shielding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nuclear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charge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inner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core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compensate 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attraction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nucleus.</a:t>
            </a:r>
            <a:endParaRPr sz="2400">
              <a:latin typeface="Arial"/>
              <a:cs typeface="Arial"/>
            </a:endParaRPr>
          </a:p>
          <a:p>
            <a:pPr marL="12700" marR="326390">
              <a:lnSpc>
                <a:spcPct val="100000"/>
              </a:lnSpc>
              <a:spcBef>
                <a:spcPts val="2010"/>
              </a:spcBef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Thus,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period,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increasing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nuclear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charge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outweighs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shielding.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Consequently,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outermost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electrons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held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more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tightly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enthalpy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increases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period.</a:t>
            </a:r>
            <a:endParaRPr sz="2400">
              <a:latin typeface="Arial"/>
              <a:cs typeface="Arial"/>
            </a:endParaRPr>
          </a:p>
          <a:p>
            <a:pPr marL="12700" marR="20320" indent="66675">
              <a:lnSpc>
                <a:spcPct val="100000"/>
              </a:lnSpc>
              <a:spcBef>
                <a:spcPts val="2005"/>
              </a:spcBef>
            </a:pP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down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group,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outermost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being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increasingly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farther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nucleus,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an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increased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shielding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nuclear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charge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electrons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levels.</a:t>
            </a:r>
            <a:endParaRPr sz="2400">
              <a:latin typeface="Arial"/>
              <a:cs typeface="Arial"/>
            </a:endParaRPr>
          </a:p>
          <a:p>
            <a:pPr marL="12700" marR="53340">
              <a:lnSpc>
                <a:spcPct val="100000"/>
              </a:lnSpc>
              <a:spcBef>
                <a:spcPts val="1995"/>
              </a:spcBef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case,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shielding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outweighs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increasing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nuclear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charge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removal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outermost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requires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less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down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group.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21140" cy="1537970"/>
            <a:chOff x="0" y="0"/>
            <a:chExt cx="9121140" cy="1537970"/>
          </a:xfrm>
        </p:grpSpPr>
        <p:sp>
          <p:nvSpPr>
            <p:cNvPr id="3" name="object 3"/>
            <p:cNvSpPr/>
            <p:nvPr/>
          </p:nvSpPr>
          <p:spPr>
            <a:xfrm>
              <a:off x="64009" y="286511"/>
              <a:ext cx="8092440" cy="975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404861" cy="624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19456"/>
              <a:ext cx="1584960" cy="7345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7" y="615695"/>
              <a:ext cx="1338072" cy="97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4711" y="219456"/>
              <a:ext cx="536448" cy="7345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03148"/>
              <a:ext cx="9121141" cy="734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39" y="0"/>
            <a:ext cx="8955405" cy="63468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937894">
              <a:lnSpc>
                <a:spcPts val="2590"/>
              </a:lnSpc>
              <a:spcBef>
                <a:spcPts val="425"/>
              </a:spcBef>
            </a:pPr>
            <a:r>
              <a:rPr sz="240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It </a:t>
            </a:r>
            <a:r>
              <a:rPr sz="2400" b="1" u="sng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is </a:t>
            </a:r>
            <a:r>
              <a:rPr sz="2400" b="1" u="sng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easier </a:t>
            </a:r>
            <a:r>
              <a:rPr sz="24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 </a:t>
            </a:r>
            <a:r>
              <a:rPr sz="2400" b="1" u="sng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remove </a:t>
            </a:r>
            <a:r>
              <a:rPr sz="2400" b="1" u="sng" spc="-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2p </a:t>
            </a:r>
            <a:r>
              <a:rPr sz="24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electron </a:t>
            </a:r>
            <a:r>
              <a:rPr sz="24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</a:t>
            </a:r>
            <a:r>
              <a:rPr sz="2400" b="1" u="sng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boron </a:t>
            </a:r>
            <a:r>
              <a:rPr sz="24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than </a:t>
            </a:r>
            <a:r>
              <a:rPr sz="2400" b="1" u="sng" spc="-2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2s </a:t>
            </a:r>
            <a:r>
              <a:rPr sz="2400" b="1" u="sng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electron</a:t>
            </a:r>
            <a:r>
              <a:rPr sz="2400" b="1" u="sng" spc="-4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u="sng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beryllium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223520">
              <a:lnSpc>
                <a:spcPts val="2590"/>
              </a:lnSpc>
              <a:spcBef>
                <a:spcPts val="2010"/>
              </a:spcBef>
            </a:pP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ionisation 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enthalpy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boron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slightly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less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4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beryllium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though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former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greater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nuclear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charge.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consider 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principal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quantum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level,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-electron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attracted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nucleus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-electron.</a:t>
            </a:r>
            <a:endParaRPr sz="2400">
              <a:latin typeface="Arial"/>
              <a:cs typeface="Arial"/>
            </a:endParaRPr>
          </a:p>
          <a:p>
            <a:pPr marL="12700" marR="149225" indent="66675">
              <a:lnSpc>
                <a:spcPts val="2590"/>
              </a:lnSpc>
              <a:spcBef>
                <a:spcPts val="2014"/>
              </a:spcBef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beryllium,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removed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an </a:t>
            </a:r>
            <a:r>
              <a:rPr sz="24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whereas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removed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ionization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boron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-electron.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2000"/>
              </a:spcBef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penetration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s-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nucleus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p-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electron;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hence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i="1" spc="-6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boron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shielded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nucleus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inner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core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i="1" spc="-105" dirty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beryllium.</a:t>
            </a:r>
            <a:endParaRPr sz="2400">
              <a:latin typeface="Arial"/>
              <a:cs typeface="Arial"/>
            </a:endParaRPr>
          </a:p>
          <a:p>
            <a:pPr marL="12700" marR="778510">
              <a:lnSpc>
                <a:spcPts val="2590"/>
              </a:lnSpc>
              <a:spcBef>
                <a:spcPts val="2014"/>
              </a:spcBef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Therefore, </a:t>
            </a:r>
            <a:r>
              <a:rPr sz="2400" spc="9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easier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-electron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boron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compared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removal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2</a:t>
            </a:r>
            <a:r>
              <a:rPr sz="2400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s-</a:t>
            </a:r>
            <a:r>
              <a:rPr sz="24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beryllium.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Thus,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boron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smaller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ionization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enthalpy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beryllium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53655" cy="640080"/>
            <a:chOff x="0" y="0"/>
            <a:chExt cx="7653655" cy="6400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653529" cy="640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9" y="301752"/>
              <a:ext cx="7406640" cy="97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1439" y="718819"/>
            <a:ext cx="216408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0"/>
            <a:ext cx="8943340" cy="3573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First </a:t>
            </a:r>
            <a:r>
              <a:rPr sz="2400" b="1" u="sng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ionisation </a:t>
            </a:r>
            <a:r>
              <a:rPr sz="2400" b="1" u="sng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enthalpy </a:t>
            </a:r>
            <a:r>
              <a:rPr sz="24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</a:t>
            </a:r>
            <a:r>
              <a:rPr sz="2400" b="1" u="sng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oxygen </a:t>
            </a:r>
            <a:r>
              <a:rPr sz="2400" b="1" u="sng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is less </a:t>
            </a:r>
            <a:r>
              <a:rPr sz="24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than</a:t>
            </a:r>
            <a:r>
              <a:rPr sz="2400" b="1" u="sng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nitrogen.</a:t>
            </a:r>
            <a:endParaRPr sz="2400">
              <a:latin typeface="Arial"/>
              <a:cs typeface="Arial"/>
            </a:endParaRPr>
          </a:p>
          <a:p>
            <a:pPr marL="416559" marR="5080">
              <a:lnSpc>
                <a:spcPct val="100000"/>
              </a:lnSpc>
              <a:spcBef>
                <a:spcPts val="2010"/>
              </a:spcBef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smaller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enthalpy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oxygen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compared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nitrogen.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arises because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nitrogen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atom,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three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p- 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electrons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reside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atomic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orbitals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(Hund’s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rule)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whereas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oxygen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atom,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four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p-</a:t>
            </a:r>
            <a:r>
              <a:rPr sz="2400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electrons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occupy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p-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orbital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resulting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increased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electron-electron 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repulsion.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Consequently, </a:t>
            </a:r>
            <a:r>
              <a:rPr sz="2400" spc="9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easier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fourth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oxygen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2400" spc="9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is,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three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4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nitrogen.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7127" y="138684"/>
            <a:ext cx="4879848" cy="1661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8645" y="342138"/>
            <a:ext cx="388556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Give</a:t>
            </a:r>
            <a:r>
              <a:rPr spc="-425" dirty="0"/>
              <a:t> </a:t>
            </a:r>
            <a:r>
              <a:rPr spc="-405" dirty="0"/>
              <a:t>reasons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336547"/>
            <a:ext cx="8851900" cy="1534795"/>
            <a:chOff x="0" y="1336547"/>
            <a:chExt cx="8851900" cy="1534795"/>
          </a:xfrm>
        </p:grpSpPr>
        <p:sp>
          <p:nvSpPr>
            <p:cNvPr id="5" name="object 5"/>
            <p:cNvSpPr/>
            <p:nvPr/>
          </p:nvSpPr>
          <p:spPr>
            <a:xfrm>
              <a:off x="0" y="1336547"/>
              <a:ext cx="8851393" cy="496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822703"/>
              <a:ext cx="49225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908" y="1780031"/>
              <a:ext cx="7652004" cy="4968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246375"/>
              <a:ext cx="492252" cy="4221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6908" y="2203703"/>
              <a:ext cx="8424672" cy="4968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6908" y="2374391"/>
              <a:ext cx="3651504" cy="4968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739" y="1383537"/>
            <a:ext cx="8613140" cy="1307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Why are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lanthanides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actinides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placed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separately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bottom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periodic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table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29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lphaLcParenBoth"/>
              <a:tabLst>
                <a:tab pos="469265" algn="l"/>
                <a:tab pos="469900" algn="l"/>
              </a:tabLst>
            </a:pP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convenience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systematic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study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having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16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properties.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AutoNum type="alphaLcParenBoth"/>
            </a:pPr>
            <a:endParaRPr sz="1700">
              <a:latin typeface="Arial"/>
              <a:cs typeface="Arial"/>
            </a:endParaRPr>
          </a:p>
          <a:p>
            <a:pPr marL="469900" marR="81280" indent="-457200">
              <a:lnSpc>
                <a:spcPct val="70000"/>
              </a:lnSpc>
              <a:buAutoNum type="alphaLcParenBoth"/>
              <a:tabLst>
                <a:tab pos="469265" algn="l"/>
                <a:tab pos="469900" algn="l"/>
              </a:tabLst>
            </a:pP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maintain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structure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periodic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classification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keeping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similar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properties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b="1" spc="9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way.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300984"/>
            <a:ext cx="6503034" cy="944880"/>
            <a:chOff x="0" y="3300984"/>
            <a:chExt cx="6503034" cy="944880"/>
          </a:xfrm>
        </p:grpSpPr>
        <p:sp>
          <p:nvSpPr>
            <p:cNvPr id="13" name="object 13"/>
            <p:cNvSpPr/>
            <p:nvPr/>
          </p:nvSpPr>
          <p:spPr>
            <a:xfrm>
              <a:off x="0" y="3300984"/>
              <a:ext cx="6502909" cy="4968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845052"/>
              <a:ext cx="443483" cy="3733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3672" y="3808476"/>
              <a:ext cx="3119628" cy="4373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65932" y="3808476"/>
              <a:ext cx="332232" cy="4373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20796" y="3808476"/>
              <a:ext cx="914400" cy="4373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739" y="3348354"/>
            <a:ext cx="6260465" cy="73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Zn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Pd, 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Cd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considered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transition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160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29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(a)	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incompletely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filled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d-orbitals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4764023"/>
            <a:ext cx="4438015" cy="993775"/>
            <a:chOff x="0" y="4764023"/>
            <a:chExt cx="4438015" cy="993775"/>
          </a:xfrm>
        </p:grpSpPr>
        <p:sp>
          <p:nvSpPr>
            <p:cNvPr id="20" name="object 20"/>
            <p:cNvSpPr/>
            <p:nvPr/>
          </p:nvSpPr>
          <p:spPr>
            <a:xfrm>
              <a:off x="0" y="4764023"/>
              <a:ext cx="4437888" cy="4968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960" y="5260847"/>
              <a:ext cx="4320540" cy="4968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739" y="4811648"/>
            <a:ext cx="4198620" cy="766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Chemistry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Actinoids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complicated 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1600" b="1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29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R="58419" algn="r">
              <a:lnSpc>
                <a:spcPct val="100000"/>
              </a:lnSpc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show 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large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oxidation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59" y="6095"/>
            <a:ext cx="7882128" cy="1661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285" dirty="0"/>
              <a:t>Electron </a:t>
            </a:r>
            <a:r>
              <a:rPr spc="-305" dirty="0"/>
              <a:t>gain</a:t>
            </a:r>
            <a:r>
              <a:rPr spc="-455" dirty="0"/>
              <a:t> </a:t>
            </a:r>
            <a:r>
              <a:rPr spc="-245" dirty="0"/>
              <a:t>enthalpy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056" y="1188719"/>
            <a:ext cx="1076325" cy="589915"/>
            <a:chOff x="67056" y="1188719"/>
            <a:chExt cx="1076325" cy="589915"/>
          </a:xfrm>
        </p:grpSpPr>
        <p:sp>
          <p:nvSpPr>
            <p:cNvPr id="5" name="object 5"/>
            <p:cNvSpPr/>
            <p:nvPr/>
          </p:nvSpPr>
          <p:spPr>
            <a:xfrm>
              <a:off x="326135" y="1188719"/>
              <a:ext cx="816863" cy="589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056" y="1321307"/>
              <a:ext cx="246888" cy="2514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38" y="1344675"/>
              <a:ext cx="164592" cy="1691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1438" y="2294127"/>
            <a:ext cx="164592" cy="169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38" y="3496564"/>
            <a:ext cx="164592" cy="169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38" y="4214367"/>
            <a:ext cx="164592" cy="169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38" y="5393944"/>
            <a:ext cx="164592" cy="169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1800" y="1257680"/>
            <a:ext cx="8523605" cy="529145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63500" marR="535305">
              <a:lnSpc>
                <a:spcPts val="1820"/>
              </a:lnSpc>
              <a:spcBef>
                <a:spcPts val="540"/>
              </a:spcBef>
            </a:pPr>
            <a:r>
              <a:rPr sz="1900" b="1" spc="-60" dirty="0">
                <a:solidFill>
                  <a:srgbClr val="FFFFFF"/>
                </a:solidFill>
                <a:latin typeface="Arial"/>
                <a:cs typeface="Arial"/>
              </a:rPr>
              <a:t>whe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added 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900" spc="-13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neutral 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gaseous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atom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(X) 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convert 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1900" spc="-13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ion,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enthalpy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accompanying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is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4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900" b="1" spc="-10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1900" b="1" spc="-150" dirty="0">
                <a:solidFill>
                  <a:srgbClr val="FFFFFF"/>
                </a:solidFill>
                <a:latin typeface="Arial"/>
                <a:cs typeface="Arial"/>
              </a:rPr>
              <a:t>Gain </a:t>
            </a:r>
            <a:r>
              <a:rPr sz="1900" b="1" spc="-110" dirty="0">
                <a:solidFill>
                  <a:srgbClr val="FFFFFF"/>
                </a:solidFill>
                <a:latin typeface="Arial"/>
                <a:cs typeface="Arial"/>
              </a:rPr>
              <a:t>Enthalpy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∆</a:t>
            </a:r>
            <a:r>
              <a:rPr sz="1875" b="1" i="1" spc="-30" baseline="-20000" dirty="0">
                <a:solidFill>
                  <a:srgbClr val="FFFFFF"/>
                </a:solidFill>
                <a:latin typeface="Times New Roman"/>
                <a:cs typeface="Times New Roman"/>
              </a:rPr>
              <a:t>eg</a:t>
            </a:r>
            <a:r>
              <a:rPr sz="19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1900">
              <a:latin typeface="Arial"/>
              <a:cs typeface="Arial"/>
            </a:endParaRPr>
          </a:p>
          <a:p>
            <a:pPr marL="63500">
              <a:lnSpc>
                <a:spcPts val="2050"/>
              </a:lnSpc>
              <a:spcBef>
                <a:spcPts val="1570"/>
              </a:spcBef>
            </a:pP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gain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enthalpy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measure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Arial"/>
                <a:cs typeface="Arial"/>
              </a:rPr>
              <a:t>ease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atom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adds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1900">
              <a:latin typeface="Arial"/>
              <a:cs typeface="Arial"/>
            </a:endParaRPr>
          </a:p>
          <a:p>
            <a:pPr marL="63500">
              <a:lnSpc>
                <a:spcPts val="2050"/>
              </a:lnSpc>
            </a:pP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900" spc="-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anion</a:t>
            </a:r>
            <a:endParaRPr sz="1900">
              <a:latin typeface="Arial"/>
              <a:cs typeface="Arial"/>
            </a:endParaRPr>
          </a:p>
          <a:p>
            <a:pPr marL="1283970">
              <a:lnSpc>
                <a:spcPct val="100000"/>
              </a:lnSpc>
              <a:spcBef>
                <a:spcPts val="1540"/>
              </a:spcBef>
            </a:pP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X(g)+e</a:t>
            </a:r>
            <a:r>
              <a:rPr sz="1875" spc="-104" baseline="26666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19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875" spc="-75" baseline="26666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(g)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63500" marR="237490">
              <a:lnSpc>
                <a:spcPct val="80000"/>
              </a:lnSpc>
            </a:pP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Depending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element,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adding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9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atom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either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endothermic 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9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exothermic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63500" marR="52705">
              <a:lnSpc>
                <a:spcPts val="1820"/>
              </a:lnSpc>
              <a:spcBef>
                <a:spcPts val="5"/>
              </a:spcBef>
            </a:pP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Added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atom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gain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enthalpy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9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negative.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example,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group  </a:t>
            </a:r>
            <a:r>
              <a:rPr sz="1900" spc="-280" dirty="0">
                <a:solidFill>
                  <a:srgbClr val="FFFFFF"/>
                </a:solidFill>
                <a:latin typeface="Arial"/>
                <a:cs typeface="Arial"/>
              </a:rPr>
              <a:t>17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(the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halogens)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negative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gain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enthalpies 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attain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noble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electronic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configurations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picking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63500" marR="157480">
              <a:lnSpc>
                <a:spcPct val="80000"/>
              </a:lnSpc>
            </a:pP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hand,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noble 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gases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large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positive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gain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enthalpies 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principal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quantum</a:t>
            </a:r>
            <a:r>
              <a:rPr sz="19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leading  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900" spc="-13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unstable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electronic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configuration. 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noted 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gain 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enthalpies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values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toward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upper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periodic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table 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preceding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noble</a:t>
            </a:r>
            <a:r>
              <a:rPr sz="19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gases.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1" y="120395"/>
            <a:ext cx="216408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600" y="13207"/>
            <a:ext cx="4356735" cy="661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rule,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gain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enthalpy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becomes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400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negative 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atomic 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period.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nuclear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charge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increases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across 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period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consequently </a:t>
            </a:r>
            <a:r>
              <a:rPr sz="2400" spc="9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will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easier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add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smaller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atom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since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added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 on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closer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positively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charged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nucleus.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expect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gain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enthalpy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become 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less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negative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down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group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size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atom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increases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added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farther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nucleus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34711" y="1197863"/>
            <a:ext cx="4209287" cy="3386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7424" y="246888"/>
            <a:ext cx="6239256" cy="1661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8688" y="449707"/>
            <a:ext cx="524446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electronegativity</a:t>
            </a:r>
          </a:p>
        </p:txBody>
      </p:sp>
      <p:sp>
        <p:nvSpPr>
          <p:cNvPr id="4" name="object 4"/>
          <p:cNvSpPr/>
          <p:nvPr/>
        </p:nvSpPr>
        <p:spPr>
          <a:xfrm>
            <a:off x="91439" y="1843913"/>
            <a:ext cx="190500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4007" y="4027932"/>
            <a:ext cx="3472179" cy="2743200"/>
            <a:chOff x="64007" y="4027932"/>
            <a:chExt cx="3472179" cy="2743200"/>
          </a:xfrm>
        </p:grpSpPr>
        <p:sp>
          <p:nvSpPr>
            <p:cNvPr id="6" name="object 6"/>
            <p:cNvSpPr/>
            <p:nvPr/>
          </p:nvSpPr>
          <p:spPr>
            <a:xfrm>
              <a:off x="300228" y="4027932"/>
              <a:ext cx="2403348" cy="6781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07" y="4181856"/>
              <a:ext cx="281940" cy="286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" y="4209161"/>
              <a:ext cx="190500" cy="1950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0228" y="4329684"/>
              <a:ext cx="1380744" cy="6781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0228" y="4631436"/>
              <a:ext cx="3235452" cy="6781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0228" y="4933188"/>
              <a:ext cx="963168" cy="6781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228" y="5489448"/>
              <a:ext cx="2039112" cy="6781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007" y="5643372"/>
              <a:ext cx="281940" cy="286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40" y="5670626"/>
              <a:ext cx="190500" cy="195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0228" y="5791200"/>
              <a:ext cx="2371344" cy="6781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0228" y="6092950"/>
              <a:ext cx="1484375" cy="6781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82600" y="1744725"/>
            <a:ext cx="2883535" cy="479171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59"/>
              </a:spcBef>
            </a:pP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qualitative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measure</a:t>
            </a:r>
            <a:r>
              <a:rPr sz="22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atom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chemical </a:t>
            </a:r>
            <a:r>
              <a:rPr sz="2200" b="1" spc="-150" dirty="0">
                <a:solidFill>
                  <a:srgbClr val="FFFFFF"/>
                </a:solidFill>
                <a:latin typeface="Arial"/>
                <a:cs typeface="Arial"/>
              </a:rPr>
              <a:t>compound 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attract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shared 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itself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called  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electronegativity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2700" marR="114935">
              <a:lnSpc>
                <a:spcPct val="90000"/>
              </a:lnSpc>
            </a:pP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Flourine </a:t>
            </a: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highest  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electronegativity</a:t>
            </a: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value  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 marR="976630">
              <a:lnSpc>
                <a:spcPct val="90000"/>
              </a:lnSpc>
            </a:pP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200" b="1" spc="-19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most  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ele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tronegative  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element.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23488" y="1941575"/>
            <a:ext cx="5620511" cy="38648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120395"/>
            <a:ext cx="216408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" y="1472183"/>
            <a:ext cx="216408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9" y="3555491"/>
            <a:ext cx="216408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2600" y="13207"/>
            <a:ext cx="8523605" cy="455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Non-metallic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strong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tendency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gain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electrons.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Therefore,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electronegativity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directly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non-metallic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properties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elements.</a:t>
            </a:r>
            <a:endParaRPr sz="2400">
              <a:latin typeface="Arial"/>
              <a:cs typeface="Arial"/>
            </a:endParaRPr>
          </a:p>
          <a:p>
            <a:pPr marL="12700" marR="118745" indent="66675">
              <a:lnSpc>
                <a:spcPct val="100000"/>
              </a:lnSpc>
              <a:spcBef>
                <a:spcPts val="2005"/>
              </a:spcBef>
            </a:pPr>
            <a:r>
              <a:rPr sz="2400" spc="9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further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extended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say 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electronegativity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inversely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metallic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elements.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Thus,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electronegativities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period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accompanied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non-metallic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properties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(or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decrease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metallic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properties)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elements.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05"/>
              </a:spcBef>
            </a:pP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Similarly,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decrease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electronegativity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down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group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accompanied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decrease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non-metallic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(or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increase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metallic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properties)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elements.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246888"/>
            <a:ext cx="5707380" cy="1661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4117" y="449707"/>
            <a:ext cx="471424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Oxidation</a:t>
            </a:r>
            <a:r>
              <a:rPr spc="-425" dirty="0"/>
              <a:t> </a:t>
            </a:r>
            <a:r>
              <a:rPr spc="-215" dirty="0"/>
              <a:t>state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4007" y="1688592"/>
            <a:ext cx="9080500" cy="3325495"/>
            <a:chOff x="64007" y="1688592"/>
            <a:chExt cx="9080500" cy="3325495"/>
          </a:xfrm>
        </p:grpSpPr>
        <p:sp>
          <p:nvSpPr>
            <p:cNvPr id="5" name="object 5"/>
            <p:cNvSpPr/>
            <p:nvPr/>
          </p:nvSpPr>
          <p:spPr>
            <a:xfrm>
              <a:off x="284987" y="1688592"/>
              <a:ext cx="8453628" cy="734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7" y="1854708"/>
              <a:ext cx="310896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" y="1882013"/>
              <a:ext cx="216408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987" y="2054352"/>
              <a:ext cx="2595372" cy="7345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4987" y="2674620"/>
              <a:ext cx="7930896" cy="734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007" y="2840736"/>
              <a:ext cx="310896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40" y="2868041"/>
              <a:ext cx="216408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4987" y="3294888"/>
              <a:ext cx="5003292" cy="7345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007" y="3461004"/>
              <a:ext cx="310896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40" y="3488309"/>
              <a:ext cx="216408" cy="2133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28031" y="3294888"/>
              <a:ext cx="536448" cy="7345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04231" y="3294888"/>
              <a:ext cx="3944112" cy="7345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49055" y="3494532"/>
              <a:ext cx="480059" cy="521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96884" y="3294888"/>
              <a:ext cx="547116" cy="7345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4987" y="3660648"/>
              <a:ext cx="3980688" cy="7345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4987" y="4279392"/>
              <a:ext cx="8859012" cy="7345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0370" marR="641985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The </a:t>
            </a:r>
            <a:r>
              <a:rPr spc="-145" dirty="0"/>
              <a:t>valence </a:t>
            </a:r>
            <a:r>
              <a:rPr spc="-165" dirty="0"/>
              <a:t>equals </a:t>
            </a:r>
            <a:r>
              <a:rPr spc="-30" dirty="0"/>
              <a:t>to </a:t>
            </a:r>
            <a:r>
              <a:rPr spc="-60" dirty="0"/>
              <a:t>the </a:t>
            </a:r>
            <a:r>
              <a:rPr spc="-120" dirty="0"/>
              <a:t>number </a:t>
            </a:r>
            <a:r>
              <a:rPr spc="-30" dirty="0"/>
              <a:t>of </a:t>
            </a:r>
            <a:r>
              <a:rPr spc="-125" dirty="0"/>
              <a:t>electrons </a:t>
            </a:r>
            <a:r>
              <a:rPr spc="-110" dirty="0"/>
              <a:t>present </a:t>
            </a:r>
            <a:r>
              <a:rPr spc="-114" dirty="0"/>
              <a:t>in</a:t>
            </a:r>
            <a:r>
              <a:rPr spc="-440" dirty="0"/>
              <a:t> </a:t>
            </a:r>
            <a:r>
              <a:rPr spc="-65" dirty="0"/>
              <a:t>the  </a:t>
            </a:r>
            <a:r>
              <a:rPr spc="-100" dirty="0"/>
              <a:t>outermost</a:t>
            </a:r>
            <a:r>
              <a:rPr spc="-140" dirty="0"/>
              <a:t> </a:t>
            </a:r>
            <a:r>
              <a:rPr spc="-130" dirty="0"/>
              <a:t>shell.</a:t>
            </a:r>
          </a:p>
          <a:p>
            <a:pPr marL="420370">
              <a:lnSpc>
                <a:spcPct val="100000"/>
              </a:lnSpc>
              <a:spcBef>
                <a:spcPts val="2005"/>
              </a:spcBef>
            </a:pPr>
            <a:r>
              <a:rPr spc="-155" dirty="0"/>
              <a:t>The </a:t>
            </a:r>
            <a:r>
              <a:rPr spc="-50" dirty="0"/>
              <a:t>term </a:t>
            </a:r>
            <a:r>
              <a:rPr spc="-95" dirty="0"/>
              <a:t>oxidation state </a:t>
            </a:r>
            <a:r>
              <a:rPr spc="-120" dirty="0"/>
              <a:t>interchangeably </a:t>
            </a:r>
            <a:r>
              <a:rPr spc="-180" dirty="0"/>
              <a:t>means</a:t>
            </a:r>
            <a:r>
              <a:rPr spc="-325" dirty="0"/>
              <a:t> </a:t>
            </a:r>
            <a:r>
              <a:rPr spc="-140" dirty="0"/>
              <a:t>valence.</a:t>
            </a:r>
          </a:p>
          <a:p>
            <a:pPr marL="420370" marR="66040">
              <a:lnSpc>
                <a:spcPct val="100000"/>
              </a:lnSpc>
              <a:spcBef>
                <a:spcPts val="2005"/>
              </a:spcBef>
            </a:pPr>
            <a:r>
              <a:rPr spc="-125" dirty="0"/>
              <a:t>Fluorine </a:t>
            </a:r>
            <a:r>
              <a:rPr spc="-215" dirty="0"/>
              <a:t>has </a:t>
            </a:r>
            <a:r>
              <a:rPr spc="-65" dirty="0"/>
              <a:t>the </a:t>
            </a:r>
            <a:r>
              <a:rPr spc="-100" dirty="0"/>
              <a:t>oxidation </a:t>
            </a:r>
            <a:r>
              <a:rPr spc="-95" dirty="0"/>
              <a:t>state </a:t>
            </a:r>
            <a:r>
              <a:rPr spc="-30" dirty="0"/>
              <a:t>of </a:t>
            </a:r>
            <a:r>
              <a:rPr spc="-370" dirty="0"/>
              <a:t>-1 </a:t>
            </a:r>
            <a:r>
              <a:rPr spc="-80" dirty="0"/>
              <a:t>but </a:t>
            </a:r>
            <a:r>
              <a:rPr spc="-114" dirty="0"/>
              <a:t>in </a:t>
            </a:r>
            <a:r>
              <a:rPr spc="-180" dirty="0"/>
              <a:t>compounds </a:t>
            </a:r>
            <a:r>
              <a:rPr spc="-85" dirty="0"/>
              <a:t>like </a:t>
            </a:r>
            <a:r>
              <a:rPr spc="-195" dirty="0"/>
              <a:t>OF</a:t>
            </a:r>
            <a:r>
              <a:rPr sz="2400" spc="-292" baseline="-20833" dirty="0"/>
              <a:t>2 </a:t>
            </a:r>
            <a:r>
              <a:rPr sz="2400" spc="-5" dirty="0"/>
              <a:t>it  </a:t>
            </a:r>
            <a:r>
              <a:rPr sz="2400" spc="-114" dirty="0"/>
              <a:t>exhibits </a:t>
            </a:r>
            <a:r>
              <a:rPr sz="2400" spc="-190" dirty="0"/>
              <a:t>+2 </a:t>
            </a:r>
            <a:r>
              <a:rPr sz="2400" spc="-100" dirty="0"/>
              <a:t>oxidation</a:t>
            </a:r>
            <a:r>
              <a:rPr sz="2400" spc="-120" dirty="0"/>
              <a:t> </a:t>
            </a:r>
            <a:r>
              <a:rPr sz="2400" spc="-90" dirty="0"/>
              <a:t>state.</a:t>
            </a:r>
            <a:endParaRPr sz="2400"/>
          </a:p>
          <a:p>
            <a:pPr marL="420370">
              <a:lnSpc>
                <a:spcPct val="100000"/>
              </a:lnSpc>
              <a:spcBef>
                <a:spcPts val="1989"/>
              </a:spcBef>
            </a:pPr>
            <a:r>
              <a:rPr spc="-110" dirty="0"/>
              <a:t>Oxidation </a:t>
            </a:r>
            <a:r>
              <a:rPr spc="-95" dirty="0"/>
              <a:t>state </a:t>
            </a:r>
            <a:r>
              <a:rPr spc="-114" dirty="0"/>
              <a:t>determines </a:t>
            </a:r>
            <a:r>
              <a:rPr spc="-60" dirty="0"/>
              <a:t>the </a:t>
            </a:r>
            <a:r>
              <a:rPr spc="-95" dirty="0"/>
              <a:t>oxidation </a:t>
            </a:r>
            <a:r>
              <a:rPr spc="-125" dirty="0"/>
              <a:t>number </a:t>
            </a:r>
            <a:r>
              <a:rPr spc="-30" dirty="0"/>
              <a:t>of </a:t>
            </a:r>
            <a:r>
              <a:rPr spc="-60" dirty="0"/>
              <a:t>the</a:t>
            </a:r>
            <a:r>
              <a:rPr spc="-480" dirty="0"/>
              <a:t> </a:t>
            </a:r>
            <a:r>
              <a:rPr spc="-85" dirty="0"/>
              <a:t>element.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64007" y="4445508"/>
            <a:ext cx="311150" cy="307975"/>
            <a:chOff x="64007" y="4445508"/>
            <a:chExt cx="311150" cy="307975"/>
          </a:xfrm>
        </p:grpSpPr>
        <p:sp>
          <p:nvSpPr>
            <p:cNvPr id="23" name="object 23"/>
            <p:cNvSpPr/>
            <p:nvPr/>
          </p:nvSpPr>
          <p:spPr>
            <a:xfrm>
              <a:off x="64007" y="4445508"/>
              <a:ext cx="310896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440" y="4472813"/>
              <a:ext cx="216408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0911" y="246888"/>
            <a:ext cx="6810756" cy="1661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2176" y="449707"/>
            <a:ext cx="581469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95" dirty="0"/>
              <a:t>Chemical</a:t>
            </a:r>
            <a:r>
              <a:rPr spc="-405" dirty="0"/>
              <a:t> </a:t>
            </a:r>
            <a:r>
              <a:rPr spc="-204" dirty="0"/>
              <a:t>reactivity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4007" y="1688592"/>
            <a:ext cx="9080500" cy="2452370"/>
            <a:chOff x="64007" y="1688592"/>
            <a:chExt cx="9080500" cy="2452370"/>
          </a:xfrm>
        </p:grpSpPr>
        <p:sp>
          <p:nvSpPr>
            <p:cNvPr id="5" name="object 5"/>
            <p:cNvSpPr/>
            <p:nvPr/>
          </p:nvSpPr>
          <p:spPr>
            <a:xfrm>
              <a:off x="284987" y="1688592"/>
              <a:ext cx="6723888" cy="734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7" y="1854708"/>
              <a:ext cx="310896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" y="1882013"/>
              <a:ext cx="216408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48628" y="1688592"/>
              <a:ext cx="1676400" cy="7345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64779" y="1688592"/>
              <a:ext cx="1379220" cy="734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987" y="2054352"/>
              <a:ext cx="2868168" cy="7345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92907" y="2054352"/>
              <a:ext cx="6239256" cy="7345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32876" y="2087880"/>
              <a:ext cx="521207" cy="5212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987" y="2420112"/>
              <a:ext cx="2991612" cy="7345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4987" y="3040380"/>
              <a:ext cx="5731764" cy="7345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007" y="3206496"/>
              <a:ext cx="310896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440" y="3233801"/>
              <a:ext cx="216408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56504" y="3040380"/>
              <a:ext cx="536448" cy="7345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8236" y="3040380"/>
              <a:ext cx="1179575" cy="7345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17563" y="3040380"/>
              <a:ext cx="536447" cy="7345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93763" y="3040380"/>
              <a:ext cx="1350264" cy="7345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4987" y="3406140"/>
              <a:ext cx="2084832" cy="7345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7200" y="1775205"/>
            <a:ext cx="8451850" cy="210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Diagonal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relationship 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refers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relationship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certain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pairs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diagonally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adjacent</a:t>
            </a:r>
            <a:r>
              <a:rPr sz="2400" spc="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-120" baseline="24305" dirty="0">
                <a:solidFill>
                  <a:srgbClr val="FFFFFF"/>
                </a:solidFill>
                <a:latin typeface="Arial"/>
                <a:cs typeface="Arial"/>
              </a:rPr>
              <a:t>rd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respectively.</a:t>
            </a:r>
            <a:endParaRPr sz="2400">
              <a:latin typeface="Arial"/>
              <a:cs typeface="Arial"/>
            </a:endParaRPr>
          </a:p>
          <a:p>
            <a:pPr marL="38100" marR="1370965">
              <a:lnSpc>
                <a:spcPct val="100000"/>
              </a:lnSpc>
              <a:spcBef>
                <a:spcPts val="2005"/>
              </a:spcBef>
            </a:pP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characteristic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property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shown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p-blocks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respectively.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47900" y="4349496"/>
            <a:ext cx="4640580" cy="20665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7651" y="172212"/>
            <a:ext cx="5660136" cy="3611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995" y="3922774"/>
            <a:ext cx="8383524" cy="2823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120395"/>
            <a:ext cx="216408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" y="2203704"/>
            <a:ext cx="216408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9" y="4905755"/>
            <a:ext cx="216408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1800" y="13207"/>
            <a:ext cx="8628380" cy="664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1524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he anomalous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behaviour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attributed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size,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large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charge/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radius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ratio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electronegativity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elements.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addition,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four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valence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orbitals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(2</a:t>
            </a:r>
            <a:r>
              <a:rPr sz="24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i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bonding,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whereas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nine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valence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orbitals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(3</a:t>
            </a:r>
            <a:r>
              <a:rPr sz="2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63500" marR="342265">
              <a:lnSpc>
                <a:spcPct val="100000"/>
              </a:lnSpc>
              <a:spcBef>
                <a:spcPts val="2010"/>
              </a:spcBef>
            </a:pP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consequence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this,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maximum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covalency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first 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member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group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(e.g.,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boron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BF4 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r>
              <a:rPr sz="2400" b="1" spc="-67" baseline="24305" dirty="0">
                <a:solidFill>
                  <a:srgbClr val="FFFFFF"/>
                </a:solidFill>
                <a:latin typeface="Arial"/>
                <a:cs typeface="Arial"/>
              </a:rPr>
              <a:t>−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whereas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members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groups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expand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their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valence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shell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accommodate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four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pairs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electrons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e.g.,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aluminium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forms 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AlF</a:t>
            </a:r>
            <a:r>
              <a:rPr sz="2400" spc="-112" baseline="-20833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r>
              <a:rPr sz="2400" b="1" spc="-112" baseline="24305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2400" b="1" spc="-195" baseline="24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Arial"/>
              <a:cs typeface="Arial"/>
            </a:endParaRPr>
          </a:p>
          <a:p>
            <a:pPr marL="63500" marR="17780">
              <a:lnSpc>
                <a:spcPct val="100499"/>
              </a:lnSpc>
            </a:pP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Furthermore,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member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-block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displays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greater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ability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24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π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π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multiple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bonds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itself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(e.g.  </a:t>
            </a:r>
            <a:r>
              <a:rPr sz="2400" spc="-250" dirty="0">
                <a:solidFill>
                  <a:srgbClr val="FFFFFF"/>
                </a:solidFill>
                <a:latin typeface="Arial"/>
                <a:cs typeface="Arial"/>
              </a:rPr>
              <a:t>C=C,C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≡</a:t>
            </a:r>
            <a:r>
              <a:rPr sz="2400" spc="-250" dirty="0">
                <a:solidFill>
                  <a:srgbClr val="FFFFFF"/>
                </a:solidFill>
                <a:latin typeface="Arial"/>
                <a:cs typeface="Arial"/>
              </a:rPr>
              <a:t>C,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N=N,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≡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(e.g.,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L="63500" marR="123189">
              <a:lnSpc>
                <a:spcPts val="2860"/>
              </a:lnSpc>
              <a:spcBef>
                <a:spcPts val="110"/>
              </a:spcBef>
            </a:pP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O,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N,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≡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N,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O)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compared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subsequent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group.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007" y="0"/>
            <a:ext cx="9080500" cy="4238625"/>
            <a:chOff x="64007" y="0"/>
            <a:chExt cx="9080500" cy="4238625"/>
          </a:xfrm>
        </p:grpSpPr>
        <p:sp>
          <p:nvSpPr>
            <p:cNvPr id="3" name="object 3"/>
            <p:cNvSpPr/>
            <p:nvPr/>
          </p:nvSpPr>
          <p:spPr>
            <a:xfrm>
              <a:off x="284987" y="0"/>
              <a:ext cx="8298180" cy="661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7" y="92964"/>
              <a:ext cx="310896" cy="307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0" y="120395"/>
              <a:ext cx="216408" cy="2133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987" y="292608"/>
              <a:ext cx="6463284" cy="7345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987" y="912875"/>
              <a:ext cx="7435596" cy="7345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007" y="1078991"/>
              <a:ext cx="310896" cy="307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0" y="1106424"/>
              <a:ext cx="216408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987" y="1533144"/>
              <a:ext cx="8572500" cy="734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007" y="1699260"/>
              <a:ext cx="310896" cy="307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40" y="1726692"/>
              <a:ext cx="216408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987" y="1898904"/>
              <a:ext cx="7018020" cy="7345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4987" y="2517648"/>
              <a:ext cx="5210556" cy="7345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007" y="2683764"/>
              <a:ext cx="310896" cy="307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440" y="2711195"/>
              <a:ext cx="216408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35296" y="2517648"/>
              <a:ext cx="1162812" cy="7345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04916" y="2517648"/>
              <a:ext cx="1479804" cy="7345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90003" y="2517648"/>
              <a:ext cx="2253996" cy="7345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4987" y="2883407"/>
              <a:ext cx="1315212" cy="7345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4987" y="3503676"/>
              <a:ext cx="6839711" cy="7345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007" y="3669791"/>
              <a:ext cx="310896" cy="307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440" y="3697223"/>
              <a:ext cx="216408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64451" y="3503676"/>
              <a:ext cx="630935" cy="7345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35139" y="3503676"/>
              <a:ext cx="1220724" cy="7345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91439" y="4317491"/>
            <a:ext cx="216408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82600" y="13207"/>
            <a:ext cx="8501380" cy="641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835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Metallic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character 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decreases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r>
              <a:rPr sz="2400" b="1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whereas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non  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metallic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character 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increases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left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right.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addition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various</a:t>
            </a:r>
            <a:r>
              <a:rPr sz="2400" b="1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orbitals.</a:t>
            </a:r>
            <a:endParaRPr sz="2400">
              <a:latin typeface="Arial"/>
              <a:cs typeface="Arial"/>
            </a:endParaRPr>
          </a:p>
          <a:p>
            <a:pPr marL="12700" marR="435609">
              <a:lnSpc>
                <a:spcPct val="100000"/>
              </a:lnSpc>
              <a:spcBef>
                <a:spcPts val="2005"/>
              </a:spcBef>
            </a:pP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combine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extremes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1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periodic  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oxides 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peroxides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and super</a:t>
            </a:r>
            <a:r>
              <a:rPr sz="2400" b="1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oxides.</a:t>
            </a:r>
            <a:endParaRPr sz="2400">
              <a:latin typeface="Arial"/>
              <a:cs typeface="Arial"/>
            </a:endParaRPr>
          </a:p>
          <a:p>
            <a:pPr marL="12700" marR="21590">
              <a:lnSpc>
                <a:spcPct val="100000"/>
              </a:lnSpc>
              <a:spcBef>
                <a:spcPts val="1995"/>
              </a:spcBef>
            </a:pP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acidic 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basic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neutral 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bette 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rknown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amphoteric 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oxides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Metals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basic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oxides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non 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metal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acidic</a:t>
            </a:r>
            <a:r>
              <a:rPr sz="24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oxides.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05"/>
              </a:spcBef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Among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transition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metals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(3</a:t>
            </a:r>
            <a:r>
              <a:rPr sz="2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d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series),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atomic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radii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much smaller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compared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representative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elements 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period.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atomic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radii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still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smaller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among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inner-transition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metals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(4</a:t>
            </a:r>
            <a:r>
              <a:rPr sz="2400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f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series).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enthalpies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intermediate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s-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p-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blocks.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consequence,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electropositive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metals.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6888"/>
            <a:ext cx="9144000" cy="6322060"/>
            <a:chOff x="0" y="246888"/>
            <a:chExt cx="9144000" cy="6322060"/>
          </a:xfrm>
        </p:grpSpPr>
        <p:sp>
          <p:nvSpPr>
            <p:cNvPr id="3" name="object 3"/>
            <p:cNvSpPr/>
            <p:nvPr/>
          </p:nvSpPr>
          <p:spPr>
            <a:xfrm>
              <a:off x="0" y="1761743"/>
              <a:ext cx="9144000" cy="4806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90444" y="246888"/>
              <a:ext cx="3631691" cy="16611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51961" y="449707"/>
            <a:ext cx="263715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5" dirty="0"/>
              <a:t>The</a:t>
            </a:r>
            <a:r>
              <a:rPr spc="-409" dirty="0"/>
              <a:t> </a:t>
            </a:r>
            <a:r>
              <a:rPr spc="-275" dirty="0"/>
              <a:t>end.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30413" cy="1574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692" y="115900"/>
            <a:ext cx="778954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5" dirty="0"/>
              <a:t>Mendeleev’s </a:t>
            </a:r>
            <a:r>
              <a:rPr spc="-270" dirty="0"/>
              <a:t>periodic</a:t>
            </a:r>
            <a:r>
              <a:rPr spc="-480" dirty="0"/>
              <a:t> </a:t>
            </a:r>
            <a:r>
              <a:rPr spc="-140" dirty="0"/>
              <a:t>law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4007" y="1223772"/>
            <a:ext cx="4788535" cy="1466215"/>
            <a:chOff x="64007" y="1223772"/>
            <a:chExt cx="4788535" cy="1466215"/>
          </a:xfrm>
        </p:grpSpPr>
        <p:sp>
          <p:nvSpPr>
            <p:cNvPr id="5" name="object 5"/>
            <p:cNvSpPr/>
            <p:nvPr/>
          </p:nvSpPr>
          <p:spPr>
            <a:xfrm>
              <a:off x="284987" y="1223772"/>
              <a:ext cx="1146048" cy="734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7" y="1389888"/>
              <a:ext cx="310896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" y="1417193"/>
              <a:ext cx="216408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0788" y="1223772"/>
              <a:ext cx="3881628" cy="7345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4987" y="1589531"/>
              <a:ext cx="4378452" cy="7345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987" y="1955291"/>
              <a:ext cx="2410968" cy="734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35707" y="1955291"/>
              <a:ext cx="690371" cy="7345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1439" y="2768980"/>
            <a:ext cx="216408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2600" y="1310385"/>
            <a:ext cx="4345305" cy="430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940">
              <a:lnSpc>
                <a:spcPct val="100000"/>
              </a:lnSpc>
              <a:spcBef>
                <a:spcPts val="100"/>
              </a:spcBef>
            </a:pPr>
            <a:r>
              <a:rPr sz="2400" b="1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“The </a:t>
            </a:r>
            <a:r>
              <a:rPr sz="24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properties of </a:t>
            </a:r>
            <a:r>
              <a:rPr sz="2400" b="1" i="1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b="1" i="1" spc="-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elements  </a:t>
            </a:r>
            <a:r>
              <a:rPr sz="24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4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periodic </a:t>
            </a:r>
            <a:r>
              <a:rPr sz="24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function </a:t>
            </a:r>
            <a:r>
              <a:rPr sz="24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b="1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their  </a:t>
            </a:r>
            <a:r>
              <a:rPr sz="2400" b="1" i="1" spc="35" dirty="0">
                <a:solidFill>
                  <a:srgbClr val="FFFFFF"/>
                </a:solidFill>
                <a:latin typeface="Times New Roman"/>
                <a:cs typeface="Times New Roman"/>
              </a:rPr>
              <a:t>atomic</a:t>
            </a:r>
            <a:r>
              <a:rPr sz="2400" b="1" i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weights.”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005"/>
              </a:spcBef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Mendeleev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arranged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horizontal rows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vertical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columns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order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increasing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atomic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weights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elements 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similar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properties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occupied 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vertical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column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49240" y="1296924"/>
            <a:ext cx="3380232" cy="5231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007" y="0"/>
            <a:ext cx="5488305" cy="3767454"/>
            <a:chOff x="64007" y="0"/>
            <a:chExt cx="5488305" cy="3767454"/>
          </a:xfrm>
        </p:grpSpPr>
        <p:sp>
          <p:nvSpPr>
            <p:cNvPr id="3" name="object 3"/>
            <p:cNvSpPr/>
            <p:nvPr/>
          </p:nvSpPr>
          <p:spPr>
            <a:xfrm>
              <a:off x="284987" y="0"/>
              <a:ext cx="4992624" cy="6248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7" y="56388"/>
              <a:ext cx="310896" cy="3078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1" y="83819"/>
              <a:ext cx="216408" cy="2133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987" y="219456"/>
              <a:ext cx="4553712" cy="7345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987" y="548640"/>
              <a:ext cx="4834128" cy="7345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987" y="877824"/>
              <a:ext cx="1370076" cy="734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4987" y="1461516"/>
              <a:ext cx="4672584" cy="734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007" y="1627632"/>
              <a:ext cx="310896" cy="307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41" y="1655064"/>
              <a:ext cx="216408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4987" y="1790700"/>
              <a:ext cx="5266944" cy="7345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987" y="2119883"/>
              <a:ext cx="4032504" cy="7345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4987" y="2449067"/>
              <a:ext cx="4774692" cy="7345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987" y="3032760"/>
              <a:ext cx="4972812" cy="7345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007" y="3198876"/>
              <a:ext cx="310896" cy="307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441" y="3226307"/>
              <a:ext cx="216408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739" y="0"/>
            <a:ext cx="5247640" cy="63468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16559" marR="358775">
              <a:lnSpc>
                <a:spcPct val="90000"/>
              </a:lnSpc>
              <a:spcBef>
                <a:spcPts val="385"/>
              </a:spcBef>
              <a:tabLst>
                <a:tab pos="4048125" algn="l"/>
              </a:tabLst>
            </a:pP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Mende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leev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gaps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unde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sil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con 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aluminium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were  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known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eka aluminium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eka 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silicon.</a:t>
            </a:r>
            <a:endParaRPr sz="2400">
              <a:latin typeface="Arial"/>
              <a:cs typeface="Arial"/>
            </a:endParaRPr>
          </a:p>
          <a:p>
            <a:pPr marL="416559" marR="151765">
              <a:lnSpc>
                <a:spcPct val="90000"/>
              </a:lnSpc>
              <a:spcBef>
                <a:spcPts val="2005"/>
              </a:spcBef>
            </a:pP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Later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was discovered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eka  aluminium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properties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gallium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eka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silicon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had 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properties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similar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germanium.</a:t>
            </a:r>
            <a:endParaRPr sz="2400">
              <a:latin typeface="Arial"/>
              <a:cs typeface="Arial"/>
            </a:endParaRPr>
          </a:p>
          <a:p>
            <a:pPr marL="12700" indent="403860">
              <a:lnSpc>
                <a:spcPct val="100000"/>
              </a:lnSpc>
              <a:spcBef>
                <a:spcPts val="1714"/>
              </a:spcBef>
            </a:pP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According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modern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periodic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law,</a:t>
            </a:r>
            <a:endParaRPr sz="2400">
              <a:latin typeface="Arial"/>
              <a:cs typeface="Arial"/>
            </a:endParaRPr>
          </a:p>
          <a:p>
            <a:pPr marL="12700" marR="73025">
              <a:lnSpc>
                <a:spcPts val="2590"/>
              </a:lnSpc>
              <a:spcBef>
                <a:spcPts val="2035"/>
              </a:spcBef>
            </a:pPr>
            <a:r>
              <a:rPr sz="2400" b="1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“The </a:t>
            </a:r>
            <a:r>
              <a:rPr sz="24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physical </a:t>
            </a:r>
            <a:r>
              <a:rPr sz="2400" b="1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chemical </a:t>
            </a:r>
            <a:r>
              <a:rPr sz="24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sz="2400" b="1" i="1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400" b="1" i="1" spc="7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b="1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elements </a:t>
            </a:r>
            <a:r>
              <a:rPr sz="24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are periodic </a:t>
            </a:r>
            <a:r>
              <a:rPr sz="24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functions </a:t>
            </a:r>
            <a:r>
              <a:rPr sz="24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400" b="1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sz="2400" b="1" i="1" spc="35" dirty="0">
                <a:solidFill>
                  <a:srgbClr val="FFFFFF"/>
                </a:solidFill>
                <a:latin typeface="Times New Roman"/>
                <a:cs typeface="Times New Roman"/>
              </a:rPr>
              <a:t>atomic</a:t>
            </a:r>
            <a:r>
              <a:rPr sz="2400" b="1" i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numbers”.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  <a:spcBef>
                <a:spcPts val="197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Modern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periodic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was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discovered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henry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Mosley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hence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Arial"/>
                <a:cs typeface="Arial"/>
              </a:rPr>
              <a:t>it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henry Mosley's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periodic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table.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19928" y="239268"/>
            <a:ext cx="3311652" cy="57287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120395"/>
            <a:ext cx="216408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007" y="1644395"/>
            <a:ext cx="8522335" cy="1100455"/>
            <a:chOff x="64007" y="1644395"/>
            <a:chExt cx="8522335" cy="1100455"/>
          </a:xfrm>
        </p:grpSpPr>
        <p:sp>
          <p:nvSpPr>
            <p:cNvPr id="4" name="object 4"/>
            <p:cNvSpPr/>
            <p:nvPr/>
          </p:nvSpPr>
          <p:spPr>
            <a:xfrm>
              <a:off x="284987" y="1644395"/>
              <a:ext cx="8301228" cy="734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07" y="1810511"/>
              <a:ext cx="310896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" y="1837943"/>
              <a:ext cx="216408" cy="213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987" y="2010155"/>
              <a:ext cx="7725156" cy="7345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2600" y="13207"/>
            <a:ext cx="8556625" cy="247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Periodic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Law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revealed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analogies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among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94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naturally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occurring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(neptunium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plutonium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like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actinium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protoactinium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pitch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blende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ore 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uranium).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  <a:tabLst>
                <a:tab pos="3106420" algn="l"/>
              </a:tabLst>
            </a:pP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horizontal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rows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of	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periodic 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24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periods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vertical 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columns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groups 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b="1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families.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34895" y="3101339"/>
            <a:ext cx="50800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547"/>
            <a:ext cx="9144000" cy="1661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3" y="395427"/>
            <a:ext cx="902906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0" dirty="0"/>
              <a:t>DIVISION </a:t>
            </a:r>
            <a:r>
              <a:rPr spc="-560" dirty="0"/>
              <a:t>OF </a:t>
            </a:r>
            <a:r>
              <a:rPr spc="-495" dirty="0"/>
              <a:t>PERIODIC</a:t>
            </a:r>
            <a:r>
              <a:rPr spc="-235" dirty="0"/>
              <a:t> </a:t>
            </a:r>
            <a:r>
              <a:rPr spc="-655" dirty="0"/>
              <a:t>TABLE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635251"/>
            <a:ext cx="9142730" cy="1469390"/>
            <a:chOff x="0" y="1635251"/>
            <a:chExt cx="9142730" cy="1469390"/>
          </a:xfrm>
        </p:grpSpPr>
        <p:sp>
          <p:nvSpPr>
            <p:cNvPr id="5" name="object 5"/>
            <p:cNvSpPr/>
            <p:nvPr/>
          </p:nvSpPr>
          <p:spPr>
            <a:xfrm>
              <a:off x="300227" y="1635251"/>
              <a:ext cx="6903720" cy="678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7" y="1789175"/>
              <a:ext cx="281940" cy="286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39" y="1816480"/>
              <a:ext cx="190500" cy="1950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77228" y="1635251"/>
              <a:ext cx="496824" cy="678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47331" y="1635251"/>
              <a:ext cx="1290827" cy="6781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11440" y="1635251"/>
              <a:ext cx="496824" cy="678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1543" y="1635251"/>
              <a:ext cx="1290827" cy="6781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45652" y="1635251"/>
              <a:ext cx="496824" cy="678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0227" y="1903475"/>
              <a:ext cx="1741932" cy="6781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5439" y="1903475"/>
              <a:ext cx="496823" cy="678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5544" y="1903475"/>
              <a:ext cx="1146047" cy="6781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007" y="2790443"/>
              <a:ext cx="1097280" cy="944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426207"/>
              <a:ext cx="469392" cy="6781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671" y="2426207"/>
              <a:ext cx="496823" cy="678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776" y="2426207"/>
              <a:ext cx="1146048" cy="6781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2103" y="2426207"/>
              <a:ext cx="496823" cy="6781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540" y="1717293"/>
            <a:ext cx="9041765" cy="48494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92759" marR="123825">
              <a:lnSpc>
                <a:spcPct val="80000"/>
              </a:lnSpc>
              <a:spcBef>
                <a:spcPts val="620"/>
              </a:spcBef>
            </a:pP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periodic 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sz="2200" b="1" spc="-19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divided 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2200" b="1" spc="-160" dirty="0">
                <a:solidFill>
                  <a:srgbClr val="FFFFFF"/>
                </a:solidFill>
                <a:latin typeface="Arial"/>
                <a:cs typeface="Arial"/>
              </a:rPr>
              <a:t>blocks 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mainly 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b="1" spc="-160" dirty="0">
                <a:solidFill>
                  <a:srgbClr val="FFFFFF"/>
                </a:solidFill>
                <a:latin typeface="Arial"/>
                <a:cs typeface="Arial"/>
              </a:rPr>
              <a:t>s-block 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p-block </a:t>
            </a:r>
            <a:r>
              <a:rPr sz="2200" b="1" spc="-160" dirty="0">
                <a:solidFill>
                  <a:srgbClr val="FFFFFF"/>
                </a:solidFill>
                <a:latin typeface="Arial"/>
                <a:cs typeface="Arial"/>
              </a:rPr>
              <a:t>d-  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block 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f-block.</a:t>
            </a:r>
            <a:endParaRPr sz="22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480"/>
              </a:spcBef>
            </a:pPr>
            <a:r>
              <a:rPr sz="2200" b="1" u="sng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S-block:-</a:t>
            </a:r>
            <a:endParaRPr sz="2200">
              <a:latin typeface="Arial"/>
              <a:cs typeface="Arial"/>
            </a:endParaRPr>
          </a:p>
          <a:p>
            <a:pPr marL="88900" marR="222885" algn="just">
              <a:lnSpc>
                <a:spcPts val="2110"/>
              </a:lnSpc>
              <a:spcBef>
                <a:spcPts val="1980"/>
              </a:spcBef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200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(alkali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metals)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(alkaline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earth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metals) 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sz="2175" spc="-127" baseline="2490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75" spc="104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sz="2175" spc="-44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75" spc="89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outermost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electronic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configuration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belong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i="1" spc="-80" dirty="0">
                <a:solidFill>
                  <a:srgbClr val="FFFFFF"/>
                </a:solidFill>
                <a:latin typeface="Times New Roman"/>
                <a:cs typeface="Times New Roman"/>
              </a:rPr>
              <a:t>s-  </a:t>
            </a:r>
            <a:r>
              <a:rPr sz="2200" b="1" spc="-160" dirty="0">
                <a:solidFill>
                  <a:srgbClr val="FFFFFF"/>
                </a:solidFill>
                <a:latin typeface="Arial"/>
                <a:cs typeface="Arial"/>
              </a:rPr>
              <a:t>Block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88900" marR="43180">
              <a:lnSpc>
                <a:spcPts val="2110"/>
              </a:lnSpc>
              <a:spcBef>
                <a:spcPts val="5"/>
              </a:spcBef>
            </a:pP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reactive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metals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ionization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enthalpies.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lose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outermost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electron(s)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readily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20" dirty="0">
                <a:solidFill>
                  <a:srgbClr val="FFFFFF"/>
                </a:solidFill>
                <a:latin typeface="Arial"/>
                <a:cs typeface="Arial"/>
              </a:rPr>
              <a:t>1+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alkali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metals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2+ 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case 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alkaline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earth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metals.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88900" marR="83820">
              <a:lnSpc>
                <a:spcPts val="2110"/>
              </a:lnSpc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metallic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character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reactivity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as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group. 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reactivity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pure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nature.</a:t>
            </a:r>
            <a:endParaRPr sz="2200">
              <a:latin typeface="Arial"/>
              <a:cs typeface="Arial"/>
            </a:endParaRPr>
          </a:p>
          <a:p>
            <a:pPr marL="88900">
              <a:lnSpc>
                <a:spcPts val="2375"/>
              </a:lnSpc>
              <a:spcBef>
                <a:spcPts val="1485"/>
              </a:spcBef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compounds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s-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block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elements,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exception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88900">
              <a:lnSpc>
                <a:spcPts val="2375"/>
              </a:lnSpc>
            </a:pP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lithium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beryllium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predominantly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ionic.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68095" cy="551815"/>
            <a:chOff x="0" y="0"/>
            <a:chExt cx="1268095" cy="551815"/>
          </a:xfrm>
        </p:grpSpPr>
        <p:sp>
          <p:nvSpPr>
            <p:cNvPr id="3" name="object 3"/>
            <p:cNvSpPr/>
            <p:nvPr/>
          </p:nvSpPr>
          <p:spPr>
            <a:xfrm>
              <a:off x="64007" y="237743"/>
              <a:ext cx="1036319" cy="94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78536" cy="551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15" y="0"/>
              <a:ext cx="496823" cy="551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920" y="0"/>
              <a:ext cx="1146048" cy="5516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40" y="0"/>
            <a:ext cx="9091295" cy="6633845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75"/>
              </a:spcBef>
            </a:pPr>
            <a:r>
              <a:rPr sz="2200" b="1" u="sng" spc="-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P-block: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88900" marR="81280" algn="just">
              <a:lnSpc>
                <a:spcPct val="80000"/>
              </a:lnSpc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i="1" spc="-13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-Block 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comprise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belonging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1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these 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s-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Block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Representative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Elements  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Main </a:t>
            </a:r>
            <a:r>
              <a:rPr sz="2200" b="1" spc="-15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200" b="1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Arial"/>
              <a:cs typeface="Arial"/>
            </a:endParaRPr>
          </a:p>
          <a:p>
            <a:pPr marL="88900" marR="216535">
              <a:lnSpc>
                <a:spcPct val="80100"/>
              </a:lnSpc>
              <a:spcBef>
                <a:spcPts val="5"/>
              </a:spcBef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outermost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electronic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configuration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varies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sz="2175" spc="-67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np</a:t>
            </a:r>
            <a:r>
              <a:rPr sz="2175" spc="-67" baseline="2490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75" spc="104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sz="2175" spc="7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np</a:t>
            </a:r>
            <a:r>
              <a:rPr sz="2175" spc="7" baseline="2490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175" spc="104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each 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period. 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end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period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noble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gas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element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closed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valence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shell </a:t>
            </a:r>
            <a:r>
              <a:rPr sz="2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sz="2175" spc="7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np</a:t>
            </a:r>
            <a:r>
              <a:rPr sz="2175" spc="7" baseline="2490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175" spc="-120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configuration.</a:t>
            </a:r>
            <a:endParaRPr sz="2200">
              <a:latin typeface="Arial"/>
              <a:cs typeface="Arial"/>
            </a:endParaRPr>
          </a:p>
          <a:p>
            <a:pPr marL="88900" marR="330835">
              <a:lnSpc>
                <a:spcPts val="2110"/>
              </a:lnSpc>
              <a:spcBef>
                <a:spcPts val="1985"/>
              </a:spcBef>
            </a:pP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orbitals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valence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shell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noble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0" dirty="0">
                <a:solidFill>
                  <a:srgbClr val="FFFFFF"/>
                </a:solidFill>
                <a:latin typeface="Arial"/>
                <a:cs typeface="Arial"/>
              </a:rPr>
              <a:t>gases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completely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filled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electrons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difficult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alter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arrangement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addition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removal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electrons.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Arial"/>
              <a:cs typeface="Arial"/>
            </a:endParaRPr>
          </a:p>
          <a:p>
            <a:pPr marL="88900" marR="312420">
              <a:lnSpc>
                <a:spcPts val="2110"/>
              </a:lnSpc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noble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gases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thus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exhibit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chemical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reactivity.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Preceding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noble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chemically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non-metals.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They 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halogens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(Group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17)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65" dirty="0">
                <a:solidFill>
                  <a:srgbClr val="FFFFFF"/>
                </a:solidFill>
                <a:latin typeface="Arial"/>
                <a:cs typeface="Arial"/>
              </a:rPr>
              <a:t>chalcogens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(Group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16).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Arial"/>
              <a:cs typeface="Arial"/>
            </a:endParaRPr>
          </a:p>
          <a:p>
            <a:pPr marL="88900" marR="53340">
              <a:lnSpc>
                <a:spcPct val="80100"/>
              </a:lnSpc>
            </a:pP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highly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gain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enthalpies 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readily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electrons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respectively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attain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noble 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configuration.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88900" marR="222885">
              <a:lnSpc>
                <a:spcPct val="80000"/>
              </a:lnSpc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non-metallic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character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increases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metallic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character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increases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268220"/>
            <a:chOff x="0" y="0"/>
            <a:chExt cx="9144000" cy="2268220"/>
          </a:xfrm>
        </p:grpSpPr>
        <p:sp>
          <p:nvSpPr>
            <p:cNvPr id="3" name="object 3"/>
            <p:cNvSpPr/>
            <p:nvPr/>
          </p:nvSpPr>
          <p:spPr>
            <a:xfrm>
              <a:off x="64007" y="323088"/>
              <a:ext cx="1153668" cy="975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37972" cy="661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23" y="0"/>
              <a:ext cx="536448" cy="661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923" y="0"/>
              <a:ext cx="1246632" cy="661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47116"/>
              <a:ext cx="3523488" cy="7345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3239" y="547116"/>
              <a:ext cx="536448" cy="734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39439" y="547116"/>
              <a:ext cx="6004560" cy="734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912875"/>
              <a:ext cx="509016" cy="7345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67" y="912875"/>
              <a:ext cx="536447" cy="7345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968" y="912875"/>
              <a:ext cx="2520696" cy="7345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533144"/>
              <a:ext cx="4919471" cy="7345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-35559" y="13207"/>
            <a:ext cx="9065260" cy="644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2400" b="1" u="sng" spc="-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D-block:</a:t>
            </a:r>
            <a:endParaRPr sz="2400">
              <a:latin typeface="Arial"/>
              <a:cs typeface="Arial"/>
            </a:endParaRPr>
          </a:p>
          <a:p>
            <a:pPr marL="127000" marR="93980">
              <a:lnSpc>
                <a:spcPct val="100000"/>
              </a:lnSpc>
              <a:spcBef>
                <a:spcPts val="2005"/>
              </a:spcBef>
              <a:tabLst>
                <a:tab pos="1471930" algn="l"/>
              </a:tabLst>
            </a:pP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Elements	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d-orbitals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completely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filled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2400" b="1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d-block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elements.</a:t>
            </a:r>
            <a:endParaRPr sz="2400">
              <a:latin typeface="Arial"/>
              <a:cs typeface="Arial"/>
            </a:endParaRPr>
          </a:p>
          <a:p>
            <a:pPr marL="127000" marR="2687955">
              <a:lnSpc>
                <a:spcPct val="169300"/>
              </a:lnSpc>
              <a:spcBef>
                <a:spcPts val="10"/>
              </a:spcBef>
            </a:pP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electronic 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configuration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n-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sz="24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-187" baseline="24305" dirty="0">
                <a:solidFill>
                  <a:srgbClr val="FFFFFF"/>
                </a:solidFill>
                <a:latin typeface="Arial"/>
                <a:cs typeface="Arial"/>
              </a:rPr>
              <a:t>1-10</a:t>
            </a:r>
            <a:r>
              <a:rPr sz="24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sz="2400" spc="-187" baseline="24305" dirty="0">
                <a:solidFill>
                  <a:srgbClr val="FFFFFF"/>
                </a:solidFill>
                <a:latin typeface="Arial"/>
                <a:cs typeface="Arial"/>
              </a:rPr>
              <a:t>1-2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sz="2400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Properties:-</a:t>
            </a:r>
            <a:endParaRPr sz="24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2000"/>
              </a:spcBef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-Shows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catalytic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24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2005"/>
              </a:spcBef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-forms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coloured</a:t>
            </a:r>
            <a:r>
              <a:rPr sz="24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endParaRPr sz="24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1995"/>
              </a:spcBef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-shows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paramagnetic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24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2005"/>
              </a:spcBef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-forms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complexes</a:t>
            </a:r>
            <a:endParaRPr sz="2400">
              <a:latin typeface="Arial"/>
              <a:cs typeface="Arial"/>
            </a:endParaRPr>
          </a:p>
          <a:p>
            <a:pPr marL="127000" marR="225425">
              <a:lnSpc>
                <a:spcPct val="100000"/>
              </a:lnSpc>
              <a:spcBef>
                <a:spcPts val="2005"/>
              </a:spcBef>
              <a:tabLst>
                <a:tab pos="4380865" algn="l"/>
              </a:tabLst>
            </a:pP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often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referred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transition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metals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are placed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metals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non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metals	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charecteristic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feature.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2685</Words>
  <Application>Microsoft Office PowerPoint</Application>
  <PresentationFormat>On-screen Show (4:3)</PresentationFormat>
  <Paragraphs>176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Classification of elements  and periodicity in  properties</vt:lpstr>
      <vt:lpstr>Lets recall and revise…</vt:lpstr>
      <vt:lpstr>Slide 3</vt:lpstr>
      <vt:lpstr>Mendeleev’s periodic law</vt:lpstr>
      <vt:lpstr>Slide 5</vt:lpstr>
      <vt:lpstr>Slide 6</vt:lpstr>
      <vt:lpstr>DIVISION OF PERIODIC TABLE</vt:lpstr>
      <vt:lpstr>Slide 8</vt:lpstr>
      <vt:lpstr>Slide 9</vt:lpstr>
      <vt:lpstr>Slide 10</vt:lpstr>
      <vt:lpstr>Trends in physical properties</vt:lpstr>
      <vt:lpstr>Atomic radius</vt:lpstr>
      <vt:lpstr>Variation of atomic size  to that of alkali metals</vt:lpstr>
      <vt:lpstr>Ionic radius The removal of an electron from an atom  results in the formation of a cation, whereas  gain of an electron leads to an anion.</vt:lpstr>
      <vt:lpstr>Ionisation enthalpy</vt:lpstr>
      <vt:lpstr>Slide 16</vt:lpstr>
      <vt:lpstr>Shielding effect</vt:lpstr>
      <vt:lpstr>Slide 18</vt:lpstr>
      <vt:lpstr>Anomalies</vt:lpstr>
      <vt:lpstr>Slide 20</vt:lpstr>
      <vt:lpstr>Slide 21</vt:lpstr>
      <vt:lpstr>Slide 22</vt:lpstr>
      <vt:lpstr>Give reasons</vt:lpstr>
      <vt:lpstr>Electron gain enthalpy</vt:lpstr>
      <vt:lpstr>Slide 25</vt:lpstr>
      <vt:lpstr>electronegativity</vt:lpstr>
      <vt:lpstr>Slide 27</vt:lpstr>
      <vt:lpstr>Oxidation state</vt:lpstr>
      <vt:lpstr>Chemical reactivity</vt:lpstr>
      <vt:lpstr>Slide 30</vt:lpstr>
      <vt:lpstr>Slide 31</vt:lpstr>
      <vt:lpstr>The end.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elements  and periodicity in  properties</dc:title>
  <dc:creator>ssg</dc:creator>
  <cp:lastModifiedBy>ssg</cp:lastModifiedBy>
  <cp:revision>1</cp:revision>
  <dcterms:created xsi:type="dcterms:W3CDTF">2020-05-11T06:51:11Z</dcterms:created>
  <dcterms:modified xsi:type="dcterms:W3CDTF">2020-05-11T06:52:49Z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2020-05-11T00:00:00Z</vt:filetime>
  </property>
</Properties>
</file>